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5" r:id="rId5"/>
  </p:sldMasterIdLst>
  <p:notesMasterIdLst>
    <p:notesMasterId r:id="rId80"/>
  </p:notesMasterIdLst>
  <p:sldIdLst>
    <p:sldId id="347" r:id="rId6"/>
    <p:sldId id="373" r:id="rId7"/>
    <p:sldId id="350" r:id="rId8"/>
    <p:sldId id="351" r:id="rId9"/>
    <p:sldId id="352" r:id="rId10"/>
    <p:sldId id="353" r:id="rId11"/>
    <p:sldId id="354" r:id="rId12"/>
    <p:sldId id="356" r:id="rId13"/>
    <p:sldId id="355" r:id="rId14"/>
    <p:sldId id="357" r:id="rId15"/>
    <p:sldId id="359" r:id="rId16"/>
    <p:sldId id="358" r:id="rId17"/>
    <p:sldId id="360" r:id="rId18"/>
    <p:sldId id="361" r:id="rId19"/>
    <p:sldId id="363" r:id="rId20"/>
    <p:sldId id="362" r:id="rId21"/>
    <p:sldId id="364" r:id="rId22"/>
    <p:sldId id="366" r:id="rId23"/>
    <p:sldId id="365" r:id="rId24"/>
    <p:sldId id="367" r:id="rId25"/>
    <p:sldId id="368" r:id="rId26"/>
    <p:sldId id="369" r:id="rId27"/>
    <p:sldId id="370" r:id="rId28"/>
    <p:sldId id="372" r:id="rId29"/>
    <p:sldId id="371" r:id="rId30"/>
    <p:sldId id="380" r:id="rId31"/>
    <p:sldId id="381" r:id="rId32"/>
    <p:sldId id="382" r:id="rId33"/>
    <p:sldId id="383" r:id="rId34"/>
    <p:sldId id="384" r:id="rId35"/>
    <p:sldId id="385" r:id="rId36"/>
    <p:sldId id="386" r:id="rId37"/>
    <p:sldId id="387" r:id="rId38"/>
    <p:sldId id="389" r:id="rId39"/>
    <p:sldId id="375" r:id="rId40"/>
    <p:sldId id="374" r:id="rId41"/>
    <p:sldId id="377" r:id="rId42"/>
    <p:sldId id="378" r:id="rId43"/>
    <p:sldId id="379" r:id="rId44"/>
    <p:sldId id="376" r:id="rId45"/>
    <p:sldId id="323" r:id="rId46"/>
    <p:sldId id="300" r:id="rId47"/>
    <p:sldId id="302" r:id="rId48"/>
    <p:sldId id="259" r:id="rId49"/>
    <p:sldId id="324" r:id="rId50"/>
    <p:sldId id="325" r:id="rId51"/>
    <p:sldId id="326" r:id="rId52"/>
    <p:sldId id="327" r:id="rId53"/>
    <p:sldId id="303" r:id="rId54"/>
    <p:sldId id="328" r:id="rId55"/>
    <p:sldId id="305" r:id="rId56"/>
    <p:sldId id="345" r:id="rId57"/>
    <p:sldId id="346" r:id="rId58"/>
    <p:sldId id="321" r:id="rId59"/>
    <p:sldId id="317" r:id="rId60"/>
    <p:sldId id="316" r:id="rId61"/>
    <p:sldId id="332" r:id="rId62"/>
    <p:sldId id="333" r:id="rId63"/>
    <p:sldId id="330" r:id="rId64"/>
    <p:sldId id="331" r:id="rId65"/>
    <p:sldId id="334" r:id="rId66"/>
    <p:sldId id="335" r:id="rId67"/>
    <p:sldId id="336" r:id="rId68"/>
    <p:sldId id="337" r:id="rId69"/>
    <p:sldId id="338" r:id="rId70"/>
    <p:sldId id="339" r:id="rId71"/>
    <p:sldId id="340" r:id="rId72"/>
    <p:sldId id="341" r:id="rId73"/>
    <p:sldId id="319" r:id="rId74"/>
    <p:sldId id="342" r:id="rId75"/>
    <p:sldId id="343" r:id="rId76"/>
    <p:sldId id="344" r:id="rId77"/>
    <p:sldId id="318" r:id="rId78"/>
    <p:sldId id="31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71" autoAdjust="0"/>
    <p:restoredTop sz="82573" autoAdjust="0"/>
  </p:normalViewPr>
  <p:slideViewPr>
    <p:cSldViewPr snapToGrid="0">
      <p:cViewPr varScale="1">
        <p:scale>
          <a:sx n="94" d="100"/>
          <a:sy n="94" d="100"/>
        </p:scale>
        <p:origin x="1164" y="120"/>
      </p:cViewPr>
      <p:guideLst/>
    </p:cSldViewPr>
  </p:slideViewPr>
  <p:notesTextViewPr>
    <p:cViewPr>
      <p:scale>
        <a:sx n="3" d="2"/>
        <a:sy n="3" d="2"/>
      </p:scale>
      <p:origin x="0" y="0"/>
    </p:cViewPr>
  </p:notesTextViewPr>
  <p:sorterViewPr>
    <p:cViewPr>
      <p:scale>
        <a:sx n="200" d="100"/>
        <a:sy n="200" d="100"/>
      </p:scale>
      <p:origin x="0" y="-151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viewProps" Target="viewProps.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notesMaster" Target="notesMasters/notesMaster1.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Pozzan (AD)" userId="51d62458-f3f1-4d79-9bf1-f8753b036489" providerId="ADAL" clId="{C7AB1DEA-96B3-4944-8093-D775C6B0A76F}"/>
    <pc:docChg chg="undo custSel addSld delSld modSld sldOrd">
      <pc:chgData name="Marco Pozzan (AD)" userId="51d62458-f3f1-4d79-9bf1-f8753b036489" providerId="ADAL" clId="{C7AB1DEA-96B3-4944-8093-D775C6B0A76F}" dt="2020-12-12T21:39:12.122" v="2177" actId="20577"/>
      <pc:docMkLst>
        <pc:docMk/>
      </pc:docMkLst>
      <pc:sldChg chg="modSp mod ord">
        <pc:chgData name="Marco Pozzan (AD)" userId="51d62458-f3f1-4d79-9bf1-f8753b036489" providerId="ADAL" clId="{C7AB1DEA-96B3-4944-8093-D775C6B0A76F}" dt="2020-12-08T13:51:24.295" v="1655" actId="20577"/>
        <pc:sldMkLst>
          <pc:docMk/>
          <pc:sldMk cId="772880493" sldId="323"/>
        </pc:sldMkLst>
        <pc:spChg chg="mod">
          <ac:chgData name="Marco Pozzan (AD)" userId="51d62458-f3f1-4d79-9bf1-f8753b036489" providerId="ADAL" clId="{C7AB1DEA-96B3-4944-8093-D775C6B0A76F}" dt="2020-12-08T13:51:24.295" v="1655" actId="20577"/>
          <ac:spMkLst>
            <pc:docMk/>
            <pc:sldMk cId="772880493" sldId="323"/>
            <ac:spMk id="2" creationId="{00000000-0000-0000-0000-000000000000}"/>
          </ac:spMkLst>
        </pc:spChg>
      </pc:sldChg>
      <pc:sldChg chg="add setBg">
        <pc:chgData name="Marco Pozzan (AD)" userId="51d62458-f3f1-4d79-9bf1-f8753b036489" providerId="ADAL" clId="{C7AB1DEA-96B3-4944-8093-D775C6B0A76F}" dt="2020-11-25T23:07:38.090" v="0"/>
        <pc:sldMkLst>
          <pc:docMk/>
          <pc:sldMk cId="1517525833" sldId="347"/>
        </pc:sldMkLst>
      </pc:sldChg>
      <pc:sldChg chg="add del setBg">
        <pc:chgData name="Marco Pozzan (AD)" userId="51d62458-f3f1-4d79-9bf1-f8753b036489" providerId="ADAL" clId="{C7AB1DEA-96B3-4944-8093-D775C6B0A76F}" dt="2020-12-06T17:08:46.335" v="1283" actId="47"/>
        <pc:sldMkLst>
          <pc:docMk/>
          <pc:sldMk cId="1487328775" sldId="348"/>
        </pc:sldMkLst>
      </pc:sldChg>
      <pc:sldChg chg="addSp delSp modSp add del mod setBg">
        <pc:chgData name="Marco Pozzan (AD)" userId="51d62458-f3f1-4d79-9bf1-f8753b036489" providerId="ADAL" clId="{C7AB1DEA-96B3-4944-8093-D775C6B0A76F}" dt="2020-12-05T16:44:08.518" v="1148" actId="47"/>
        <pc:sldMkLst>
          <pc:docMk/>
          <pc:sldMk cId="2964075604" sldId="349"/>
        </pc:sldMkLst>
        <pc:spChg chg="mod">
          <ac:chgData name="Marco Pozzan (AD)" userId="51d62458-f3f1-4d79-9bf1-f8753b036489" providerId="ADAL" clId="{C7AB1DEA-96B3-4944-8093-D775C6B0A76F}" dt="2020-12-05T16:43:59.947" v="1146" actId="20577"/>
          <ac:spMkLst>
            <pc:docMk/>
            <pc:sldMk cId="2964075604" sldId="349"/>
            <ac:spMk id="2" creationId="{00000000-0000-0000-0000-000000000000}"/>
          </ac:spMkLst>
        </pc:spChg>
        <pc:picChg chg="add del">
          <ac:chgData name="Marco Pozzan (AD)" userId="51d62458-f3f1-4d79-9bf1-f8753b036489" providerId="ADAL" clId="{C7AB1DEA-96B3-4944-8093-D775C6B0A76F}" dt="2020-11-25T23:11:11.917" v="5" actId="478"/>
          <ac:picMkLst>
            <pc:docMk/>
            <pc:sldMk cId="2964075604" sldId="349"/>
            <ac:picMk id="4" creationId="{44BDDDB4-E416-44EC-A95E-51D733971A55}"/>
          </ac:picMkLst>
        </pc:picChg>
      </pc:sldChg>
      <pc:sldChg chg="delSp modSp add mod">
        <pc:chgData name="Marco Pozzan (AD)" userId="51d62458-f3f1-4d79-9bf1-f8753b036489" providerId="ADAL" clId="{C7AB1DEA-96B3-4944-8093-D775C6B0A76F}" dt="2020-12-05T16:46:21.260" v="1235" actId="20577"/>
        <pc:sldMkLst>
          <pc:docMk/>
          <pc:sldMk cId="4109461741" sldId="350"/>
        </pc:sldMkLst>
        <pc:spChg chg="mod">
          <ac:chgData name="Marco Pozzan (AD)" userId="51d62458-f3f1-4d79-9bf1-f8753b036489" providerId="ADAL" clId="{C7AB1DEA-96B3-4944-8093-D775C6B0A76F}" dt="2020-12-05T16:44:13.388" v="1156" actId="20577"/>
          <ac:spMkLst>
            <pc:docMk/>
            <pc:sldMk cId="4109461741" sldId="350"/>
            <ac:spMk id="2" creationId="{00000000-0000-0000-0000-000000000000}"/>
          </ac:spMkLst>
        </pc:spChg>
        <pc:spChg chg="mod">
          <ac:chgData name="Marco Pozzan (AD)" userId="51d62458-f3f1-4d79-9bf1-f8753b036489" providerId="ADAL" clId="{C7AB1DEA-96B3-4944-8093-D775C6B0A76F}" dt="2020-12-05T16:46:21.260" v="1235" actId="20577"/>
          <ac:spMkLst>
            <pc:docMk/>
            <pc:sldMk cId="4109461741" sldId="350"/>
            <ac:spMk id="9" creationId="{0F86F9F9-39B5-4CE6-AF48-9ADAE40EA728}"/>
          </ac:spMkLst>
        </pc:spChg>
        <pc:picChg chg="del mod">
          <ac:chgData name="Marco Pozzan (AD)" userId="51d62458-f3f1-4d79-9bf1-f8753b036489" providerId="ADAL" clId="{C7AB1DEA-96B3-4944-8093-D775C6B0A76F}" dt="2020-11-25T23:15:12.803" v="70" actId="478"/>
          <ac:picMkLst>
            <pc:docMk/>
            <pc:sldMk cId="4109461741" sldId="350"/>
            <ac:picMk id="4" creationId="{44BDDDB4-E416-44EC-A95E-51D733971A55}"/>
          </ac:picMkLst>
        </pc:picChg>
      </pc:sldChg>
      <pc:sldChg chg="modSp add mod">
        <pc:chgData name="Marco Pozzan (AD)" userId="51d62458-f3f1-4d79-9bf1-f8753b036489" providerId="ADAL" clId="{C7AB1DEA-96B3-4944-8093-D775C6B0A76F}" dt="2020-11-25T23:16:44.215" v="131" actId="27636"/>
        <pc:sldMkLst>
          <pc:docMk/>
          <pc:sldMk cId="322343209" sldId="351"/>
        </pc:sldMkLst>
        <pc:spChg chg="mod">
          <ac:chgData name="Marco Pozzan (AD)" userId="51d62458-f3f1-4d79-9bf1-f8753b036489" providerId="ADAL" clId="{C7AB1DEA-96B3-4944-8093-D775C6B0A76F}" dt="2020-11-25T23:16:44.215" v="131" actId="27636"/>
          <ac:spMkLst>
            <pc:docMk/>
            <pc:sldMk cId="322343209" sldId="351"/>
            <ac:spMk id="2" creationId="{00000000-0000-0000-0000-000000000000}"/>
          </ac:spMkLst>
        </pc:spChg>
        <pc:spChg chg="mod">
          <ac:chgData name="Marco Pozzan (AD)" userId="51d62458-f3f1-4d79-9bf1-f8753b036489" providerId="ADAL" clId="{C7AB1DEA-96B3-4944-8093-D775C6B0A76F}" dt="2020-11-25T23:16:31.092" v="129" actId="108"/>
          <ac:spMkLst>
            <pc:docMk/>
            <pc:sldMk cId="322343209" sldId="351"/>
            <ac:spMk id="9" creationId="{0F86F9F9-39B5-4CE6-AF48-9ADAE40EA728}"/>
          </ac:spMkLst>
        </pc:spChg>
        <pc:picChg chg="mod">
          <ac:chgData name="Marco Pozzan (AD)" userId="51d62458-f3f1-4d79-9bf1-f8753b036489" providerId="ADAL" clId="{C7AB1DEA-96B3-4944-8093-D775C6B0A76F}" dt="2020-11-25T23:15:08.249" v="69" actId="1076"/>
          <ac:picMkLst>
            <pc:docMk/>
            <pc:sldMk cId="322343209" sldId="351"/>
            <ac:picMk id="4" creationId="{44BDDDB4-E416-44EC-A95E-51D733971A55}"/>
          </ac:picMkLst>
        </pc:picChg>
      </pc:sldChg>
      <pc:sldChg chg="addSp modSp add mod">
        <pc:chgData name="Marco Pozzan (AD)" userId="51d62458-f3f1-4d79-9bf1-f8753b036489" providerId="ADAL" clId="{C7AB1DEA-96B3-4944-8093-D775C6B0A76F}" dt="2020-11-25T23:18:05.281" v="172" actId="1076"/>
        <pc:sldMkLst>
          <pc:docMk/>
          <pc:sldMk cId="865088783" sldId="352"/>
        </pc:sldMkLst>
        <pc:spChg chg="mod">
          <ac:chgData name="Marco Pozzan (AD)" userId="51d62458-f3f1-4d79-9bf1-f8753b036489" providerId="ADAL" clId="{C7AB1DEA-96B3-4944-8093-D775C6B0A76F}" dt="2020-11-25T23:17:32.715" v="166" actId="20577"/>
          <ac:spMkLst>
            <pc:docMk/>
            <pc:sldMk cId="865088783" sldId="352"/>
            <ac:spMk id="2" creationId="{00000000-0000-0000-0000-000000000000}"/>
          </ac:spMkLst>
        </pc:spChg>
        <pc:spChg chg="mod">
          <ac:chgData name="Marco Pozzan (AD)" userId="51d62458-f3f1-4d79-9bf1-f8753b036489" providerId="ADAL" clId="{C7AB1DEA-96B3-4944-8093-D775C6B0A76F}" dt="2020-11-25T23:18:02.505" v="171" actId="14100"/>
          <ac:spMkLst>
            <pc:docMk/>
            <pc:sldMk cId="865088783" sldId="352"/>
            <ac:spMk id="9" creationId="{0F86F9F9-39B5-4CE6-AF48-9ADAE40EA728}"/>
          </ac:spMkLst>
        </pc:spChg>
        <pc:picChg chg="add mod">
          <ac:chgData name="Marco Pozzan (AD)" userId="51d62458-f3f1-4d79-9bf1-f8753b036489" providerId="ADAL" clId="{C7AB1DEA-96B3-4944-8093-D775C6B0A76F}" dt="2020-11-25T23:18:05.281" v="172" actId="1076"/>
          <ac:picMkLst>
            <pc:docMk/>
            <pc:sldMk cId="865088783" sldId="352"/>
            <ac:picMk id="4" creationId="{C9BE6975-9E1A-4175-AEA2-EE42009392B0}"/>
          </ac:picMkLst>
        </pc:picChg>
      </pc:sldChg>
      <pc:sldChg chg="delSp modSp add mod">
        <pc:chgData name="Marco Pozzan (AD)" userId="51d62458-f3f1-4d79-9bf1-f8753b036489" providerId="ADAL" clId="{C7AB1DEA-96B3-4944-8093-D775C6B0A76F}" dt="2020-11-25T23:23:40.589" v="291" actId="6549"/>
        <pc:sldMkLst>
          <pc:docMk/>
          <pc:sldMk cId="859342894" sldId="353"/>
        </pc:sldMkLst>
        <pc:spChg chg="mod">
          <ac:chgData name="Marco Pozzan (AD)" userId="51d62458-f3f1-4d79-9bf1-f8753b036489" providerId="ADAL" clId="{C7AB1DEA-96B3-4944-8093-D775C6B0A76F}" dt="2020-11-25T23:23:40.589" v="291" actId="6549"/>
          <ac:spMkLst>
            <pc:docMk/>
            <pc:sldMk cId="859342894" sldId="353"/>
            <ac:spMk id="9" creationId="{0F86F9F9-39B5-4CE6-AF48-9ADAE40EA728}"/>
          </ac:spMkLst>
        </pc:spChg>
        <pc:picChg chg="del">
          <ac:chgData name="Marco Pozzan (AD)" userId="51d62458-f3f1-4d79-9bf1-f8753b036489" providerId="ADAL" clId="{C7AB1DEA-96B3-4944-8093-D775C6B0A76F}" dt="2020-11-25T23:19:11.395" v="175" actId="478"/>
          <ac:picMkLst>
            <pc:docMk/>
            <pc:sldMk cId="859342894" sldId="353"/>
            <ac:picMk id="4" creationId="{C9BE6975-9E1A-4175-AEA2-EE42009392B0}"/>
          </ac:picMkLst>
        </pc:picChg>
      </pc:sldChg>
      <pc:sldChg chg="modSp add mod">
        <pc:chgData name="Marco Pozzan (AD)" userId="51d62458-f3f1-4d79-9bf1-f8753b036489" providerId="ADAL" clId="{C7AB1DEA-96B3-4944-8093-D775C6B0A76F}" dt="2020-11-25T23:27:15.398" v="389" actId="6549"/>
        <pc:sldMkLst>
          <pc:docMk/>
          <pc:sldMk cId="2722931245" sldId="354"/>
        </pc:sldMkLst>
        <pc:spChg chg="mod">
          <ac:chgData name="Marco Pozzan (AD)" userId="51d62458-f3f1-4d79-9bf1-f8753b036489" providerId="ADAL" clId="{C7AB1DEA-96B3-4944-8093-D775C6B0A76F}" dt="2020-11-25T23:25:41.683" v="375" actId="20577"/>
          <ac:spMkLst>
            <pc:docMk/>
            <pc:sldMk cId="2722931245" sldId="354"/>
            <ac:spMk id="2" creationId="{00000000-0000-0000-0000-000000000000}"/>
          </ac:spMkLst>
        </pc:spChg>
        <pc:spChg chg="mod">
          <ac:chgData name="Marco Pozzan (AD)" userId="51d62458-f3f1-4d79-9bf1-f8753b036489" providerId="ADAL" clId="{C7AB1DEA-96B3-4944-8093-D775C6B0A76F}" dt="2020-11-25T23:27:15.398" v="389" actId="6549"/>
          <ac:spMkLst>
            <pc:docMk/>
            <pc:sldMk cId="2722931245" sldId="354"/>
            <ac:spMk id="9" creationId="{0F86F9F9-39B5-4CE6-AF48-9ADAE40EA728}"/>
          </ac:spMkLst>
        </pc:spChg>
      </pc:sldChg>
      <pc:sldChg chg="modSp add mod">
        <pc:chgData name="Marco Pozzan (AD)" userId="51d62458-f3f1-4d79-9bf1-f8753b036489" providerId="ADAL" clId="{C7AB1DEA-96B3-4944-8093-D775C6B0A76F}" dt="2020-12-06T17:11:13.668" v="1293" actId="108"/>
        <pc:sldMkLst>
          <pc:docMk/>
          <pc:sldMk cId="872804822" sldId="355"/>
        </pc:sldMkLst>
        <pc:spChg chg="mod">
          <ac:chgData name="Marco Pozzan (AD)" userId="51d62458-f3f1-4d79-9bf1-f8753b036489" providerId="ADAL" clId="{C7AB1DEA-96B3-4944-8093-D775C6B0A76F}" dt="2020-11-26T07:13:25.654" v="415" actId="20577"/>
          <ac:spMkLst>
            <pc:docMk/>
            <pc:sldMk cId="872804822" sldId="355"/>
            <ac:spMk id="2" creationId="{00000000-0000-0000-0000-000000000000}"/>
          </ac:spMkLst>
        </pc:spChg>
        <pc:spChg chg="mod">
          <ac:chgData name="Marco Pozzan (AD)" userId="51d62458-f3f1-4d79-9bf1-f8753b036489" providerId="ADAL" clId="{C7AB1DEA-96B3-4944-8093-D775C6B0A76F}" dt="2020-12-06T17:11:13.668" v="1293" actId="108"/>
          <ac:spMkLst>
            <pc:docMk/>
            <pc:sldMk cId="872804822" sldId="355"/>
            <ac:spMk id="9" creationId="{0F86F9F9-39B5-4CE6-AF48-9ADAE40EA728}"/>
          </ac:spMkLst>
        </pc:spChg>
      </pc:sldChg>
      <pc:sldChg chg="add">
        <pc:chgData name="Marco Pozzan (AD)" userId="51d62458-f3f1-4d79-9bf1-f8753b036489" providerId="ADAL" clId="{C7AB1DEA-96B3-4944-8093-D775C6B0A76F}" dt="2020-11-26T07:13:14.915" v="412"/>
        <pc:sldMkLst>
          <pc:docMk/>
          <pc:sldMk cId="3389678312" sldId="356"/>
        </pc:sldMkLst>
      </pc:sldChg>
      <pc:sldChg chg="modSp add mod">
        <pc:chgData name="Marco Pozzan (AD)" userId="51d62458-f3f1-4d79-9bf1-f8753b036489" providerId="ADAL" clId="{C7AB1DEA-96B3-4944-8093-D775C6B0A76F}" dt="2020-11-27T10:30:11.672" v="1054" actId="207"/>
        <pc:sldMkLst>
          <pc:docMk/>
          <pc:sldMk cId="2008751566" sldId="357"/>
        </pc:sldMkLst>
        <pc:spChg chg="mod">
          <ac:chgData name="Marco Pozzan (AD)" userId="51d62458-f3f1-4d79-9bf1-f8753b036489" providerId="ADAL" clId="{C7AB1DEA-96B3-4944-8093-D775C6B0A76F}" dt="2020-11-26T07:16:47.517" v="451" actId="20577"/>
          <ac:spMkLst>
            <pc:docMk/>
            <pc:sldMk cId="2008751566" sldId="357"/>
            <ac:spMk id="2" creationId="{00000000-0000-0000-0000-000000000000}"/>
          </ac:spMkLst>
        </pc:spChg>
        <pc:spChg chg="mod">
          <ac:chgData name="Marco Pozzan (AD)" userId="51d62458-f3f1-4d79-9bf1-f8753b036489" providerId="ADAL" clId="{C7AB1DEA-96B3-4944-8093-D775C6B0A76F}" dt="2020-11-27T10:30:11.672" v="1054" actId="207"/>
          <ac:spMkLst>
            <pc:docMk/>
            <pc:sldMk cId="2008751566" sldId="357"/>
            <ac:spMk id="9" creationId="{0F86F9F9-39B5-4CE6-AF48-9ADAE40EA728}"/>
          </ac:spMkLst>
        </pc:spChg>
      </pc:sldChg>
      <pc:sldChg chg="modSp add mod">
        <pc:chgData name="Marco Pozzan (AD)" userId="51d62458-f3f1-4d79-9bf1-f8753b036489" providerId="ADAL" clId="{C7AB1DEA-96B3-4944-8093-D775C6B0A76F}" dt="2020-11-26T07:25:24.838" v="641" actId="20577"/>
        <pc:sldMkLst>
          <pc:docMk/>
          <pc:sldMk cId="2983044617" sldId="358"/>
        </pc:sldMkLst>
        <pc:spChg chg="mod">
          <ac:chgData name="Marco Pozzan (AD)" userId="51d62458-f3f1-4d79-9bf1-f8753b036489" providerId="ADAL" clId="{C7AB1DEA-96B3-4944-8093-D775C6B0A76F}" dt="2020-11-26T07:23:55.213" v="615" actId="20577"/>
          <ac:spMkLst>
            <pc:docMk/>
            <pc:sldMk cId="2983044617" sldId="358"/>
            <ac:spMk id="2" creationId="{00000000-0000-0000-0000-000000000000}"/>
          </ac:spMkLst>
        </pc:spChg>
        <pc:spChg chg="mod">
          <ac:chgData name="Marco Pozzan (AD)" userId="51d62458-f3f1-4d79-9bf1-f8753b036489" providerId="ADAL" clId="{C7AB1DEA-96B3-4944-8093-D775C6B0A76F}" dt="2020-11-26T07:25:24.838" v="641" actId="20577"/>
          <ac:spMkLst>
            <pc:docMk/>
            <pc:sldMk cId="2983044617" sldId="358"/>
            <ac:spMk id="9" creationId="{0F86F9F9-39B5-4CE6-AF48-9ADAE40EA728}"/>
          </ac:spMkLst>
        </pc:spChg>
      </pc:sldChg>
      <pc:sldChg chg="addSp modSp add mod">
        <pc:chgData name="Marco Pozzan (AD)" userId="51d62458-f3f1-4d79-9bf1-f8753b036489" providerId="ADAL" clId="{C7AB1DEA-96B3-4944-8093-D775C6B0A76F}" dt="2020-11-26T07:22:49.149" v="596" actId="1036"/>
        <pc:sldMkLst>
          <pc:docMk/>
          <pc:sldMk cId="2698639215" sldId="359"/>
        </pc:sldMkLst>
        <pc:spChg chg="mod">
          <ac:chgData name="Marco Pozzan (AD)" userId="51d62458-f3f1-4d79-9bf1-f8753b036489" providerId="ADAL" clId="{C7AB1DEA-96B3-4944-8093-D775C6B0A76F}" dt="2020-11-26T07:21:27.479" v="586" actId="20577"/>
          <ac:spMkLst>
            <pc:docMk/>
            <pc:sldMk cId="2698639215" sldId="359"/>
            <ac:spMk id="9" creationId="{0F86F9F9-39B5-4CE6-AF48-9ADAE40EA728}"/>
          </ac:spMkLst>
        </pc:spChg>
        <pc:picChg chg="add mod">
          <ac:chgData name="Marco Pozzan (AD)" userId="51d62458-f3f1-4d79-9bf1-f8753b036489" providerId="ADAL" clId="{C7AB1DEA-96B3-4944-8093-D775C6B0A76F}" dt="2020-11-26T07:22:49.149" v="596" actId="1036"/>
          <ac:picMkLst>
            <pc:docMk/>
            <pc:sldMk cId="2698639215" sldId="359"/>
            <ac:picMk id="4" creationId="{B6ECCD1F-48EE-4A20-81C8-9B0E63415F9F}"/>
          </ac:picMkLst>
        </pc:picChg>
      </pc:sldChg>
      <pc:sldChg chg="modSp add mod">
        <pc:chgData name="Marco Pozzan (AD)" userId="51d62458-f3f1-4d79-9bf1-f8753b036489" providerId="ADAL" clId="{C7AB1DEA-96B3-4944-8093-D775C6B0A76F}" dt="2020-11-26T07:27:28.918" v="649" actId="6549"/>
        <pc:sldMkLst>
          <pc:docMk/>
          <pc:sldMk cId="2980306366" sldId="360"/>
        </pc:sldMkLst>
        <pc:spChg chg="mod">
          <ac:chgData name="Marco Pozzan (AD)" userId="51d62458-f3f1-4d79-9bf1-f8753b036489" providerId="ADAL" clId="{C7AB1DEA-96B3-4944-8093-D775C6B0A76F}" dt="2020-11-26T07:27:28.918" v="649" actId="6549"/>
          <ac:spMkLst>
            <pc:docMk/>
            <pc:sldMk cId="2980306366" sldId="360"/>
            <ac:spMk id="9" creationId="{0F86F9F9-39B5-4CE6-AF48-9ADAE40EA728}"/>
          </ac:spMkLst>
        </pc:spChg>
      </pc:sldChg>
      <pc:sldChg chg="addSp delSp modSp add mod">
        <pc:chgData name="Marco Pozzan (AD)" userId="51d62458-f3f1-4d79-9bf1-f8753b036489" providerId="ADAL" clId="{C7AB1DEA-96B3-4944-8093-D775C6B0A76F}" dt="2020-11-26T07:40:58.819" v="818" actId="1076"/>
        <pc:sldMkLst>
          <pc:docMk/>
          <pc:sldMk cId="247730348" sldId="361"/>
        </pc:sldMkLst>
        <pc:spChg chg="mod">
          <ac:chgData name="Marco Pozzan (AD)" userId="51d62458-f3f1-4d79-9bf1-f8753b036489" providerId="ADAL" clId="{C7AB1DEA-96B3-4944-8093-D775C6B0A76F}" dt="2020-11-26T07:27:44.765" v="663" actId="20577"/>
          <ac:spMkLst>
            <pc:docMk/>
            <pc:sldMk cId="247730348" sldId="361"/>
            <ac:spMk id="2" creationId="{00000000-0000-0000-0000-000000000000}"/>
          </ac:spMkLst>
        </pc:spChg>
        <pc:spChg chg="add del">
          <ac:chgData name="Marco Pozzan (AD)" userId="51d62458-f3f1-4d79-9bf1-f8753b036489" providerId="ADAL" clId="{C7AB1DEA-96B3-4944-8093-D775C6B0A76F}" dt="2020-11-26T07:30:15.753" v="671" actId="22"/>
          <ac:spMkLst>
            <pc:docMk/>
            <pc:sldMk cId="247730348" sldId="361"/>
            <ac:spMk id="5" creationId="{CA706244-40E9-49A0-9710-3E134A5E9B33}"/>
          </ac:spMkLst>
        </pc:spChg>
        <pc:spChg chg="mod">
          <ac:chgData name="Marco Pozzan (AD)" userId="51d62458-f3f1-4d79-9bf1-f8753b036489" providerId="ADAL" clId="{C7AB1DEA-96B3-4944-8093-D775C6B0A76F}" dt="2020-11-26T07:30:22.899" v="673" actId="6549"/>
          <ac:spMkLst>
            <pc:docMk/>
            <pc:sldMk cId="247730348" sldId="361"/>
            <ac:spMk id="9" creationId="{0F86F9F9-39B5-4CE6-AF48-9ADAE40EA728}"/>
          </ac:spMkLst>
        </pc:spChg>
        <pc:picChg chg="add mod">
          <ac:chgData name="Marco Pozzan (AD)" userId="51d62458-f3f1-4d79-9bf1-f8753b036489" providerId="ADAL" clId="{C7AB1DEA-96B3-4944-8093-D775C6B0A76F}" dt="2020-11-26T07:40:58.819" v="818" actId="1076"/>
          <ac:picMkLst>
            <pc:docMk/>
            <pc:sldMk cId="247730348" sldId="361"/>
            <ac:picMk id="6" creationId="{713A3DA2-D8C5-4E7F-8F55-58A9BAE93C22}"/>
          </ac:picMkLst>
        </pc:picChg>
      </pc:sldChg>
      <pc:sldChg chg="modSp add mod">
        <pc:chgData name="Marco Pozzan (AD)" userId="51d62458-f3f1-4d79-9bf1-f8753b036489" providerId="ADAL" clId="{C7AB1DEA-96B3-4944-8093-D775C6B0A76F}" dt="2020-11-27T10:30:22.807" v="1056" actId="207"/>
        <pc:sldMkLst>
          <pc:docMk/>
          <pc:sldMk cId="2226101527" sldId="362"/>
        </pc:sldMkLst>
        <pc:spChg chg="mod">
          <ac:chgData name="Marco Pozzan (AD)" userId="51d62458-f3f1-4d79-9bf1-f8753b036489" providerId="ADAL" clId="{C7AB1DEA-96B3-4944-8093-D775C6B0A76F}" dt="2020-11-26T07:34:46.829" v="698" actId="20577"/>
          <ac:spMkLst>
            <pc:docMk/>
            <pc:sldMk cId="2226101527" sldId="362"/>
            <ac:spMk id="2" creationId="{00000000-0000-0000-0000-000000000000}"/>
          </ac:spMkLst>
        </pc:spChg>
        <pc:spChg chg="mod">
          <ac:chgData name="Marco Pozzan (AD)" userId="51d62458-f3f1-4d79-9bf1-f8753b036489" providerId="ADAL" clId="{C7AB1DEA-96B3-4944-8093-D775C6B0A76F}" dt="2020-11-27T10:30:22.807" v="1056" actId="207"/>
          <ac:spMkLst>
            <pc:docMk/>
            <pc:sldMk cId="2226101527" sldId="362"/>
            <ac:spMk id="9" creationId="{0F86F9F9-39B5-4CE6-AF48-9ADAE40EA728}"/>
          </ac:spMkLst>
        </pc:spChg>
      </pc:sldChg>
      <pc:sldChg chg="add ord">
        <pc:chgData name="Marco Pozzan (AD)" userId="51d62458-f3f1-4d79-9bf1-f8753b036489" providerId="ADAL" clId="{C7AB1DEA-96B3-4944-8093-D775C6B0A76F}" dt="2020-11-26T07:33:50.373" v="684"/>
        <pc:sldMkLst>
          <pc:docMk/>
          <pc:sldMk cId="243674511" sldId="363"/>
        </pc:sldMkLst>
      </pc:sldChg>
      <pc:sldChg chg="modSp add mod">
        <pc:chgData name="Marco Pozzan (AD)" userId="51d62458-f3f1-4d79-9bf1-f8753b036489" providerId="ADAL" clId="{C7AB1DEA-96B3-4944-8093-D775C6B0A76F}" dt="2020-11-27T10:30:29.592" v="1058" actId="207"/>
        <pc:sldMkLst>
          <pc:docMk/>
          <pc:sldMk cId="1575578596" sldId="364"/>
        </pc:sldMkLst>
        <pc:spChg chg="mod">
          <ac:chgData name="Marco Pozzan (AD)" userId="51d62458-f3f1-4d79-9bf1-f8753b036489" providerId="ADAL" clId="{C7AB1DEA-96B3-4944-8093-D775C6B0A76F}" dt="2020-11-27T10:30:29.592" v="1058" actId="207"/>
          <ac:spMkLst>
            <pc:docMk/>
            <pc:sldMk cId="1575578596" sldId="364"/>
            <ac:spMk id="9" creationId="{0F86F9F9-39B5-4CE6-AF48-9ADAE40EA728}"/>
          </ac:spMkLst>
        </pc:spChg>
      </pc:sldChg>
      <pc:sldChg chg="modSp add mod">
        <pc:chgData name="Marco Pozzan (AD)" userId="51d62458-f3f1-4d79-9bf1-f8753b036489" providerId="ADAL" clId="{C7AB1DEA-96B3-4944-8093-D775C6B0A76F}" dt="2020-11-27T10:30:34.003" v="1059" actId="207"/>
        <pc:sldMkLst>
          <pc:docMk/>
          <pc:sldMk cId="1213699310" sldId="365"/>
        </pc:sldMkLst>
        <pc:spChg chg="mod">
          <ac:chgData name="Marco Pozzan (AD)" userId="51d62458-f3f1-4d79-9bf1-f8753b036489" providerId="ADAL" clId="{C7AB1DEA-96B3-4944-8093-D775C6B0A76F}" dt="2020-11-26T23:38:30.741" v="844" actId="20577"/>
          <ac:spMkLst>
            <pc:docMk/>
            <pc:sldMk cId="1213699310" sldId="365"/>
            <ac:spMk id="2" creationId="{00000000-0000-0000-0000-000000000000}"/>
          </ac:spMkLst>
        </pc:spChg>
        <pc:spChg chg="mod">
          <ac:chgData name="Marco Pozzan (AD)" userId="51d62458-f3f1-4d79-9bf1-f8753b036489" providerId="ADAL" clId="{C7AB1DEA-96B3-4944-8093-D775C6B0A76F}" dt="2020-11-27T10:30:34.003" v="1059" actId="207"/>
          <ac:spMkLst>
            <pc:docMk/>
            <pc:sldMk cId="1213699310" sldId="365"/>
            <ac:spMk id="9" creationId="{0F86F9F9-39B5-4CE6-AF48-9ADAE40EA728}"/>
          </ac:spMkLst>
        </pc:spChg>
      </pc:sldChg>
      <pc:sldChg chg="modSp add mod setBg">
        <pc:chgData name="Marco Pozzan (AD)" userId="51d62458-f3f1-4d79-9bf1-f8753b036489" providerId="ADAL" clId="{C7AB1DEA-96B3-4944-8093-D775C6B0A76F}" dt="2020-12-06T17:06:28.111" v="1251" actId="20577"/>
        <pc:sldMkLst>
          <pc:docMk/>
          <pc:sldMk cId="511078271" sldId="366"/>
        </pc:sldMkLst>
        <pc:spChg chg="mod">
          <ac:chgData name="Marco Pozzan (AD)" userId="51d62458-f3f1-4d79-9bf1-f8753b036489" providerId="ADAL" clId="{C7AB1DEA-96B3-4944-8093-D775C6B0A76F}" dt="2020-12-06T17:06:28.111" v="1251" actId="20577"/>
          <ac:spMkLst>
            <pc:docMk/>
            <pc:sldMk cId="511078271" sldId="366"/>
            <ac:spMk id="2" creationId="{00000000-0000-0000-0000-000000000000}"/>
          </ac:spMkLst>
        </pc:spChg>
        <pc:spChg chg="mod">
          <ac:chgData name="Marco Pozzan (AD)" userId="51d62458-f3f1-4d79-9bf1-f8753b036489" providerId="ADAL" clId="{C7AB1DEA-96B3-4944-8093-D775C6B0A76F}" dt="2020-11-26T23:38:51.994" v="865" actId="6549"/>
          <ac:spMkLst>
            <pc:docMk/>
            <pc:sldMk cId="511078271" sldId="366"/>
            <ac:spMk id="5" creationId="{14863F9F-12C3-4104-AF05-EE6350D14EEC}"/>
          </ac:spMkLst>
        </pc:spChg>
      </pc:sldChg>
      <pc:sldChg chg="modSp add mod">
        <pc:chgData name="Marco Pozzan (AD)" userId="51d62458-f3f1-4d79-9bf1-f8753b036489" providerId="ADAL" clId="{C7AB1DEA-96B3-4944-8093-D775C6B0A76F}" dt="2020-11-27T10:30:36.929" v="1060" actId="207"/>
        <pc:sldMkLst>
          <pc:docMk/>
          <pc:sldMk cId="4150273268" sldId="367"/>
        </pc:sldMkLst>
        <pc:spChg chg="mod">
          <ac:chgData name="Marco Pozzan (AD)" userId="51d62458-f3f1-4d79-9bf1-f8753b036489" providerId="ADAL" clId="{C7AB1DEA-96B3-4944-8093-D775C6B0A76F}" dt="2020-11-27T10:30:36.929" v="1060" actId="207"/>
          <ac:spMkLst>
            <pc:docMk/>
            <pc:sldMk cId="4150273268" sldId="367"/>
            <ac:spMk id="9" creationId="{0F86F9F9-39B5-4CE6-AF48-9ADAE40EA728}"/>
          </ac:spMkLst>
        </pc:spChg>
      </pc:sldChg>
      <pc:sldChg chg="modSp add mod">
        <pc:chgData name="Marco Pozzan (AD)" userId="51d62458-f3f1-4d79-9bf1-f8753b036489" providerId="ADAL" clId="{C7AB1DEA-96B3-4944-8093-D775C6B0A76F}" dt="2020-11-27T10:30:40.968" v="1061" actId="207"/>
        <pc:sldMkLst>
          <pc:docMk/>
          <pc:sldMk cId="1525135924" sldId="368"/>
        </pc:sldMkLst>
        <pc:spChg chg="mod">
          <ac:chgData name="Marco Pozzan (AD)" userId="51d62458-f3f1-4d79-9bf1-f8753b036489" providerId="ADAL" clId="{C7AB1DEA-96B3-4944-8093-D775C6B0A76F}" dt="2020-11-27T10:30:40.968" v="1061" actId="207"/>
          <ac:spMkLst>
            <pc:docMk/>
            <pc:sldMk cId="1525135924" sldId="368"/>
            <ac:spMk id="9" creationId="{0F86F9F9-39B5-4CE6-AF48-9ADAE40EA728}"/>
          </ac:spMkLst>
        </pc:spChg>
      </pc:sldChg>
      <pc:sldChg chg="modSp add mod">
        <pc:chgData name="Marco Pozzan (AD)" userId="51d62458-f3f1-4d79-9bf1-f8753b036489" providerId="ADAL" clId="{C7AB1DEA-96B3-4944-8093-D775C6B0A76F}" dt="2020-11-27T10:33:58.942" v="1062" actId="207"/>
        <pc:sldMkLst>
          <pc:docMk/>
          <pc:sldMk cId="1487400189" sldId="369"/>
        </pc:sldMkLst>
        <pc:spChg chg="mod">
          <ac:chgData name="Marco Pozzan (AD)" userId="51d62458-f3f1-4d79-9bf1-f8753b036489" providerId="ADAL" clId="{C7AB1DEA-96B3-4944-8093-D775C6B0A76F}" dt="2020-11-27T10:33:58.942" v="1062" actId="207"/>
          <ac:spMkLst>
            <pc:docMk/>
            <pc:sldMk cId="1487400189" sldId="369"/>
            <ac:spMk id="9" creationId="{0F86F9F9-39B5-4CE6-AF48-9ADAE40EA728}"/>
          </ac:spMkLst>
        </pc:spChg>
      </pc:sldChg>
      <pc:sldChg chg="modSp add mod">
        <pc:chgData name="Marco Pozzan (AD)" userId="51d62458-f3f1-4d79-9bf1-f8753b036489" providerId="ADAL" clId="{C7AB1DEA-96B3-4944-8093-D775C6B0A76F}" dt="2020-11-27T10:34:01.871" v="1063" actId="207"/>
        <pc:sldMkLst>
          <pc:docMk/>
          <pc:sldMk cId="3986556916" sldId="370"/>
        </pc:sldMkLst>
        <pc:spChg chg="mod">
          <ac:chgData name="Marco Pozzan (AD)" userId="51d62458-f3f1-4d79-9bf1-f8753b036489" providerId="ADAL" clId="{C7AB1DEA-96B3-4944-8093-D775C6B0A76F}" dt="2020-11-27T10:34:01.871" v="1063" actId="207"/>
          <ac:spMkLst>
            <pc:docMk/>
            <pc:sldMk cId="3986556916" sldId="370"/>
            <ac:spMk id="9" creationId="{0F86F9F9-39B5-4CE6-AF48-9ADAE40EA728}"/>
          </ac:spMkLst>
        </pc:spChg>
      </pc:sldChg>
      <pc:sldChg chg="modSp add mod">
        <pc:chgData name="Marco Pozzan (AD)" userId="51d62458-f3f1-4d79-9bf1-f8753b036489" providerId="ADAL" clId="{C7AB1DEA-96B3-4944-8093-D775C6B0A76F}" dt="2020-12-06T17:06:39.679" v="1282" actId="20577"/>
        <pc:sldMkLst>
          <pc:docMk/>
          <pc:sldMk cId="1183871285" sldId="371"/>
        </pc:sldMkLst>
        <pc:spChg chg="mod">
          <ac:chgData name="Marco Pozzan (AD)" userId="51d62458-f3f1-4d79-9bf1-f8753b036489" providerId="ADAL" clId="{C7AB1DEA-96B3-4944-8093-D775C6B0A76F}" dt="2020-12-06T17:06:39.679" v="1282" actId="20577"/>
          <ac:spMkLst>
            <pc:docMk/>
            <pc:sldMk cId="1183871285" sldId="371"/>
            <ac:spMk id="2" creationId="{00000000-0000-0000-0000-000000000000}"/>
          </ac:spMkLst>
        </pc:spChg>
      </pc:sldChg>
      <pc:sldChg chg="modSp add mod">
        <pc:chgData name="Marco Pozzan (AD)" userId="51d62458-f3f1-4d79-9bf1-f8753b036489" providerId="ADAL" clId="{C7AB1DEA-96B3-4944-8093-D775C6B0A76F}" dt="2020-12-06T17:13:21.635" v="1294" actId="14100"/>
        <pc:sldMkLst>
          <pc:docMk/>
          <pc:sldMk cId="991865609" sldId="372"/>
        </pc:sldMkLst>
        <pc:spChg chg="mod">
          <ac:chgData name="Marco Pozzan (AD)" userId="51d62458-f3f1-4d79-9bf1-f8753b036489" providerId="ADAL" clId="{C7AB1DEA-96B3-4944-8093-D775C6B0A76F}" dt="2020-11-27T10:28:31.793" v="1026" actId="20577"/>
          <ac:spMkLst>
            <pc:docMk/>
            <pc:sldMk cId="991865609" sldId="372"/>
            <ac:spMk id="2" creationId="{00000000-0000-0000-0000-000000000000}"/>
          </ac:spMkLst>
        </pc:spChg>
        <pc:spChg chg="mod">
          <ac:chgData name="Marco Pozzan (AD)" userId="51d62458-f3f1-4d79-9bf1-f8753b036489" providerId="ADAL" clId="{C7AB1DEA-96B3-4944-8093-D775C6B0A76F}" dt="2020-12-06T17:13:21.635" v="1294" actId="14100"/>
          <ac:spMkLst>
            <pc:docMk/>
            <pc:sldMk cId="991865609" sldId="372"/>
            <ac:spMk id="9" creationId="{0F86F9F9-39B5-4CE6-AF48-9ADAE40EA728}"/>
          </ac:spMkLst>
        </pc:spChg>
      </pc:sldChg>
      <pc:sldChg chg="add">
        <pc:chgData name="Marco Pozzan (AD)" userId="51d62458-f3f1-4d79-9bf1-f8753b036489" providerId="ADAL" clId="{C7AB1DEA-96B3-4944-8093-D775C6B0A76F}" dt="2020-12-05T16:44:07.235" v="1147"/>
        <pc:sldMkLst>
          <pc:docMk/>
          <pc:sldMk cId="1354255420" sldId="373"/>
        </pc:sldMkLst>
      </pc:sldChg>
      <pc:sldChg chg="add del ord">
        <pc:chgData name="Marco Pozzan (AD)" userId="51d62458-f3f1-4d79-9bf1-f8753b036489" providerId="ADAL" clId="{C7AB1DEA-96B3-4944-8093-D775C6B0A76F}" dt="2020-11-27T10:29:22.294" v="1032" actId="47"/>
        <pc:sldMkLst>
          <pc:docMk/>
          <pc:sldMk cId="2966586426" sldId="373"/>
        </pc:sldMkLst>
      </pc:sldChg>
      <pc:sldChg chg="addSp modSp add mod ord">
        <pc:chgData name="Marco Pozzan (AD)" userId="51d62458-f3f1-4d79-9bf1-f8753b036489" providerId="ADAL" clId="{C7AB1DEA-96B3-4944-8093-D775C6B0A76F}" dt="2020-12-12T12:52:45.500" v="1658"/>
        <pc:sldMkLst>
          <pc:docMk/>
          <pc:sldMk cId="4148012325" sldId="374"/>
        </pc:sldMkLst>
        <pc:spChg chg="mod">
          <ac:chgData name="Marco Pozzan (AD)" userId="51d62458-f3f1-4d79-9bf1-f8753b036489" providerId="ADAL" clId="{C7AB1DEA-96B3-4944-8093-D775C6B0A76F}" dt="2020-12-06T17:20:54.496" v="1374" actId="20577"/>
          <ac:spMkLst>
            <pc:docMk/>
            <pc:sldMk cId="4148012325" sldId="374"/>
            <ac:spMk id="2" creationId="{00000000-0000-0000-0000-000000000000}"/>
          </ac:spMkLst>
        </pc:spChg>
        <pc:spChg chg="mod">
          <ac:chgData name="Marco Pozzan (AD)" userId="51d62458-f3f1-4d79-9bf1-f8753b036489" providerId="ADAL" clId="{C7AB1DEA-96B3-4944-8093-D775C6B0A76F}" dt="2020-12-08T13:46:00.060" v="1545" actId="6549"/>
          <ac:spMkLst>
            <pc:docMk/>
            <pc:sldMk cId="4148012325" sldId="374"/>
            <ac:spMk id="9" creationId="{0F86F9F9-39B5-4CE6-AF48-9ADAE40EA728}"/>
          </ac:spMkLst>
        </pc:spChg>
        <pc:picChg chg="add mod">
          <ac:chgData name="Marco Pozzan (AD)" userId="51d62458-f3f1-4d79-9bf1-f8753b036489" providerId="ADAL" clId="{C7AB1DEA-96B3-4944-8093-D775C6B0A76F}" dt="2020-12-08T13:45:11.259" v="1528" actId="14100"/>
          <ac:picMkLst>
            <pc:docMk/>
            <pc:sldMk cId="4148012325" sldId="374"/>
            <ac:picMk id="4" creationId="{42A67CD3-B2B1-479B-A3AF-DF61DA88C911}"/>
          </ac:picMkLst>
        </pc:picChg>
      </pc:sldChg>
      <pc:sldChg chg="addSp delSp modSp add mod ord">
        <pc:chgData name="Marco Pozzan (AD)" userId="51d62458-f3f1-4d79-9bf1-f8753b036489" providerId="ADAL" clId="{C7AB1DEA-96B3-4944-8093-D775C6B0A76F}" dt="2020-12-08T13:44:06.431" v="1499" actId="20577"/>
        <pc:sldMkLst>
          <pc:docMk/>
          <pc:sldMk cId="3569251025" sldId="375"/>
        </pc:sldMkLst>
        <pc:spChg chg="mod">
          <ac:chgData name="Marco Pozzan (AD)" userId="51d62458-f3f1-4d79-9bf1-f8753b036489" providerId="ADAL" clId="{C7AB1DEA-96B3-4944-8093-D775C6B0A76F}" dt="2020-12-08T12:26:48.945" v="1395" actId="20577"/>
          <ac:spMkLst>
            <pc:docMk/>
            <pc:sldMk cId="3569251025" sldId="375"/>
            <ac:spMk id="2" creationId="{00000000-0000-0000-0000-000000000000}"/>
          </ac:spMkLst>
        </pc:spChg>
        <pc:spChg chg="add del">
          <ac:chgData name="Marco Pozzan (AD)" userId="51d62458-f3f1-4d79-9bf1-f8753b036489" providerId="ADAL" clId="{C7AB1DEA-96B3-4944-8093-D775C6B0A76F}" dt="2020-12-06T17:21:45.459" v="1376"/>
          <ac:spMkLst>
            <pc:docMk/>
            <pc:sldMk cId="3569251025" sldId="375"/>
            <ac:spMk id="3" creationId="{904625D7-C0EB-400C-A6D6-D66AA4EDA185}"/>
          </ac:spMkLst>
        </pc:spChg>
        <pc:spChg chg="mod">
          <ac:chgData name="Marco Pozzan (AD)" userId="51d62458-f3f1-4d79-9bf1-f8753b036489" providerId="ADAL" clId="{C7AB1DEA-96B3-4944-8093-D775C6B0A76F}" dt="2020-12-08T13:44:06.431" v="1499" actId="20577"/>
          <ac:spMkLst>
            <pc:docMk/>
            <pc:sldMk cId="3569251025" sldId="375"/>
            <ac:spMk id="9" creationId="{0F86F9F9-39B5-4CE6-AF48-9ADAE40EA728}"/>
          </ac:spMkLst>
        </pc:spChg>
        <pc:picChg chg="del">
          <ac:chgData name="Marco Pozzan (AD)" userId="51d62458-f3f1-4d79-9bf1-f8753b036489" providerId="ADAL" clId="{C7AB1DEA-96B3-4944-8093-D775C6B0A76F}" dt="2020-12-06T17:20:33.513" v="1321" actId="478"/>
          <ac:picMkLst>
            <pc:docMk/>
            <pc:sldMk cId="3569251025" sldId="375"/>
            <ac:picMk id="4" creationId="{42A67CD3-B2B1-479B-A3AF-DF61DA88C911}"/>
          </ac:picMkLst>
        </pc:picChg>
      </pc:sldChg>
      <pc:sldChg chg="addSp delSp modSp add mod modTransition">
        <pc:chgData name="Marco Pozzan (AD)" userId="51d62458-f3f1-4d79-9bf1-f8753b036489" providerId="ADAL" clId="{C7AB1DEA-96B3-4944-8093-D775C6B0A76F}" dt="2020-12-12T12:53:00.446" v="1662" actId="14100"/>
        <pc:sldMkLst>
          <pc:docMk/>
          <pc:sldMk cId="2569218756" sldId="376"/>
        </pc:sldMkLst>
        <pc:spChg chg="mod">
          <ac:chgData name="Marco Pozzan (AD)" userId="51d62458-f3f1-4d79-9bf1-f8753b036489" providerId="ADAL" clId="{C7AB1DEA-96B3-4944-8093-D775C6B0A76F}" dt="2020-12-12T12:53:00.446" v="1662" actId="14100"/>
          <ac:spMkLst>
            <pc:docMk/>
            <pc:sldMk cId="2569218756" sldId="376"/>
            <ac:spMk id="9" creationId="{0F86F9F9-39B5-4CE6-AF48-9ADAE40EA728}"/>
          </ac:spMkLst>
        </pc:spChg>
        <pc:picChg chg="del">
          <ac:chgData name="Marco Pozzan (AD)" userId="51d62458-f3f1-4d79-9bf1-f8753b036489" providerId="ADAL" clId="{C7AB1DEA-96B3-4944-8093-D775C6B0A76F}" dt="2020-12-12T12:52:57.715" v="1660" actId="478"/>
          <ac:picMkLst>
            <pc:docMk/>
            <pc:sldMk cId="2569218756" sldId="376"/>
            <ac:picMk id="4" creationId="{42A67CD3-B2B1-479B-A3AF-DF61DA88C911}"/>
          </ac:picMkLst>
        </pc:picChg>
        <pc:picChg chg="add mod">
          <ac:chgData name="Marco Pozzan (AD)" userId="51d62458-f3f1-4d79-9bf1-f8753b036489" providerId="ADAL" clId="{C7AB1DEA-96B3-4944-8093-D775C6B0A76F}" dt="2020-12-12T12:52:57.969" v="1661"/>
          <ac:picMkLst>
            <pc:docMk/>
            <pc:sldMk cId="2569218756" sldId="376"/>
            <ac:picMk id="5" creationId="{6BF0826C-05A6-4545-A8EF-0F1340CAF8C3}"/>
          </ac:picMkLst>
        </pc:picChg>
      </pc:sldChg>
      <pc:sldChg chg="add">
        <pc:chgData name="Marco Pozzan (AD)" userId="51d62458-f3f1-4d79-9bf1-f8753b036489" providerId="ADAL" clId="{C7AB1DEA-96B3-4944-8093-D775C6B0A76F}" dt="2020-12-12T12:52:29.145" v="1656"/>
        <pc:sldMkLst>
          <pc:docMk/>
          <pc:sldMk cId="3702621309" sldId="377"/>
        </pc:sldMkLst>
      </pc:sldChg>
      <pc:sldChg chg="add">
        <pc:chgData name="Marco Pozzan (AD)" userId="51d62458-f3f1-4d79-9bf1-f8753b036489" providerId="ADAL" clId="{C7AB1DEA-96B3-4944-8093-D775C6B0A76F}" dt="2020-12-12T12:52:29.145" v="1656"/>
        <pc:sldMkLst>
          <pc:docMk/>
          <pc:sldMk cId="3367745782" sldId="378"/>
        </pc:sldMkLst>
      </pc:sldChg>
      <pc:sldChg chg="add">
        <pc:chgData name="Marco Pozzan (AD)" userId="51d62458-f3f1-4d79-9bf1-f8753b036489" providerId="ADAL" clId="{C7AB1DEA-96B3-4944-8093-D775C6B0A76F}" dt="2020-12-12T12:52:29.145" v="1656"/>
        <pc:sldMkLst>
          <pc:docMk/>
          <pc:sldMk cId="3301921530" sldId="379"/>
        </pc:sldMkLst>
      </pc:sldChg>
      <pc:sldChg chg="delSp modSp add mod ord">
        <pc:chgData name="Marco Pozzan (AD)" userId="51d62458-f3f1-4d79-9bf1-f8753b036489" providerId="ADAL" clId="{C7AB1DEA-96B3-4944-8093-D775C6B0A76F}" dt="2020-12-12T12:55:03.491" v="1684" actId="12"/>
        <pc:sldMkLst>
          <pc:docMk/>
          <pc:sldMk cId="4187687339" sldId="380"/>
        </pc:sldMkLst>
        <pc:spChg chg="mod">
          <ac:chgData name="Marco Pozzan (AD)" userId="51d62458-f3f1-4d79-9bf1-f8753b036489" providerId="ADAL" clId="{C7AB1DEA-96B3-4944-8093-D775C6B0A76F}" dt="2020-12-12T12:53:42.493" v="1674" actId="108"/>
          <ac:spMkLst>
            <pc:docMk/>
            <pc:sldMk cId="4187687339" sldId="380"/>
            <ac:spMk id="2" creationId="{00000000-0000-0000-0000-000000000000}"/>
          </ac:spMkLst>
        </pc:spChg>
        <pc:spChg chg="mod">
          <ac:chgData name="Marco Pozzan (AD)" userId="51d62458-f3f1-4d79-9bf1-f8753b036489" providerId="ADAL" clId="{C7AB1DEA-96B3-4944-8093-D775C6B0A76F}" dt="2020-12-12T12:55:03.491" v="1684" actId="12"/>
          <ac:spMkLst>
            <pc:docMk/>
            <pc:sldMk cId="4187687339" sldId="380"/>
            <ac:spMk id="6" creationId="{A8A46A61-64D5-4A7B-A737-73D53C39E645}"/>
          </ac:spMkLst>
        </pc:spChg>
        <pc:picChg chg="del">
          <ac:chgData name="Marco Pozzan (AD)" userId="51d62458-f3f1-4d79-9bf1-f8753b036489" providerId="ADAL" clId="{C7AB1DEA-96B3-4944-8093-D775C6B0A76F}" dt="2020-12-12T12:53:35.491" v="1672" actId="478"/>
          <ac:picMkLst>
            <pc:docMk/>
            <pc:sldMk cId="4187687339" sldId="380"/>
            <ac:picMk id="5" creationId="{B4BD85BB-2EBF-43C5-A08A-A2A5D5674286}"/>
          </ac:picMkLst>
        </pc:picChg>
      </pc:sldChg>
      <pc:sldChg chg="modSp add mod">
        <pc:chgData name="Marco Pozzan (AD)" userId="51d62458-f3f1-4d79-9bf1-f8753b036489" providerId="ADAL" clId="{C7AB1DEA-96B3-4944-8093-D775C6B0A76F}" dt="2020-12-12T12:55:21.263" v="1688" actId="12"/>
        <pc:sldMkLst>
          <pc:docMk/>
          <pc:sldMk cId="2929968626" sldId="381"/>
        </pc:sldMkLst>
        <pc:spChg chg="mod">
          <ac:chgData name="Marco Pozzan (AD)" userId="51d62458-f3f1-4d79-9bf1-f8753b036489" providerId="ADAL" clId="{C7AB1DEA-96B3-4944-8093-D775C6B0A76F}" dt="2020-12-12T12:55:21.263" v="1688" actId="12"/>
          <ac:spMkLst>
            <pc:docMk/>
            <pc:sldMk cId="2929968626" sldId="381"/>
            <ac:spMk id="6" creationId="{A8A46A61-64D5-4A7B-A737-73D53C39E645}"/>
          </ac:spMkLst>
        </pc:spChg>
      </pc:sldChg>
      <pc:sldChg chg="modSp add mod">
        <pc:chgData name="Marco Pozzan (AD)" userId="51d62458-f3f1-4d79-9bf1-f8753b036489" providerId="ADAL" clId="{C7AB1DEA-96B3-4944-8093-D775C6B0A76F}" dt="2020-12-12T13:05:11.092" v="1991" actId="20577"/>
        <pc:sldMkLst>
          <pc:docMk/>
          <pc:sldMk cId="1549706652" sldId="382"/>
        </pc:sldMkLst>
        <pc:spChg chg="mod">
          <ac:chgData name="Marco Pozzan (AD)" userId="51d62458-f3f1-4d79-9bf1-f8753b036489" providerId="ADAL" clId="{C7AB1DEA-96B3-4944-8093-D775C6B0A76F}" dt="2020-12-12T13:05:11.092" v="1991" actId="20577"/>
          <ac:spMkLst>
            <pc:docMk/>
            <pc:sldMk cId="1549706652" sldId="382"/>
            <ac:spMk id="2" creationId="{00000000-0000-0000-0000-000000000000}"/>
          </ac:spMkLst>
        </pc:spChg>
        <pc:spChg chg="mod">
          <ac:chgData name="Marco Pozzan (AD)" userId="51d62458-f3f1-4d79-9bf1-f8753b036489" providerId="ADAL" clId="{C7AB1DEA-96B3-4944-8093-D775C6B0A76F}" dt="2020-12-12T13:03:55.360" v="1964" actId="20577"/>
          <ac:spMkLst>
            <pc:docMk/>
            <pc:sldMk cId="1549706652" sldId="382"/>
            <ac:spMk id="6" creationId="{A8A46A61-64D5-4A7B-A737-73D53C39E645}"/>
          </ac:spMkLst>
        </pc:spChg>
      </pc:sldChg>
      <pc:sldChg chg="modSp add mod">
        <pc:chgData name="Marco Pozzan (AD)" userId="51d62458-f3f1-4d79-9bf1-f8753b036489" providerId="ADAL" clId="{C7AB1DEA-96B3-4944-8093-D775C6B0A76F}" dt="2020-12-12T13:05:16.946" v="1992"/>
        <pc:sldMkLst>
          <pc:docMk/>
          <pc:sldMk cId="1997039128" sldId="383"/>
        </pc:sldMkLst>
        <pc:spChg chg="mod">
          <ac:chgData name="Marco Pozzan (AD)" userId="51d62458-f3f1-4d79-9bf1-f8753b036489" providerId="ADAL" clId="{C7AB1DEA-96B3-4944-8093-D775C6B0A76F}" dt="2020-12-12T13:05:16.946" v="1992"/>
          <ac:spMkLst>
            <pc:docMk/>
            <pc:sldMk cId="1997039128" sldId="383"/>
            <ac:spMk id="2" creationId="{00000000-0000-0000-0000-000000000000}"/>
          </ac:spMkLst>
        </pc:spChg>
        <pc:spChg chg="mod">
          <ac:chgData name="Marco Pozzan (AD)" userId="51d62458-f3f1-4d79-9bf1-f8753b036489" providerId="ADAL" clId="{C7AB1DEA-96B3-4944-8093-D775C6B0A76F}" dt="2020-12-12T13:04:44.414" v="1970" actId="6549"/>
          <ac:spMkLst>
            <pc:docMk/>
            <pc:sldMk cId="1997039128" sldId="383"/>
            <ac:spMk id="6" creationId="{A8A46A61-64D5-4A7B-A737-73D53C39E645}"/>
          </ac:spMkLst>
        </pc:spChg>
      </pc:sldChg>
      <pc:sldChg chg="modSp add mod">
        <pc:chgData name="Marco Pozzan (AD)" userId="51d62458-f3f1-4d79-9bf1-f8753b036489" providerId="ADAL" clId="{C7AB1DEA-96B3-4944-8093-D775C6B0A76F}" dt="2020-12-12T13:09:17.769" v="2035" actId="6549"/>
        <pc:sldMkLst>
          <pc:docMk/>
          <pc:sldMk cId="3947927006" sldId="384"/>
        </pc:sldMkLst>
        <pc:spChg chg="mod">
          <ac:chgData name="Marco Pozzan (AD)" userId="51d62458-f3f1-4d79-9bf1-f8753b036489" providerId="ADAL" clId="{C7AB1DEA-96B3-4944-8093-D775C6B0A76F}" dt="2020-12-12T13:08:52.429" v="2031" actId="20577"/>
          <ac:spMkLst>
            <pc:docMk/>
            <pc:sldMk cId="3947927006" sldId="384"/>
            <ac:spMk id="2" creationId="{00000000-0000-0000-0000-000000000000}"/>
          </ac:spMkLst>
        </pc:spChg>
        <pc:spChg chg="mod">
          <ac:chgData name="Marco Pozzan (AD)" userId="51d62458-f3f1-4d79-9bf1-f8753b036489" providerId="ADAL" clId="{C7AB1DEA-96B3-4944-8093-D775C6B0A76F}" dt="2020-12-12T13:09:17.769" v="2035" actId="6549"/>
          <ac:spMkLst>
            <pc:docMk/>
            <pc:sldMk cId="3947927006" sldId="384"/>
            <ac:spMk id="6" creationId="{A8A46A61-64D5-4A7B-A737-73D53C39E645}"/>
          </ac:spMkLst>
        </pc:spChg>
      </pc:sldChg>
      <pc:sldChg chg="modSp add mod">
        <pc:chgData name="Marco Pozzan (AD)" userId="51d62458-f3f1-4d79-9bf1-f8753b036489" providerId="ADAL" clId="{C7AB1DEA-96B3-4944-8093-D775C6B0A76F}" dt="2020-12-12T13:09:22.728" v="2036" actId="6549"/>
        <pc:sldMkLst>
          <pc:docMk/>
          <pc:sldMk cId="1396134095" sldId="385"/>
        </pc:sldMkLst>
        <pc:spChg chg="mod">
          <ac:chgData name="Marco Pozzan (AD)" userId="51d62458-f3f1-4d79-9bf1-f8753b036489" providerId="ADAL" clId="{C7AB1DEA-96B3-4944-8093-D775C6B0A76F}" dt="2020-12-12T13:09:05.376" v="2033"/>
          <ac:spMkLst>
            <pc:docMk/>
            <pc:sldMk cId="1396134095" sldId="385"/>
            <ac:spMk id="2" creationId="{00000000-0000-0000-0000-000000000000}"/>
          </ac:spMkLst>
        </pc:spChg>
        <pc:spChg chg="mod">
          <ac:chgData name="Marco Pozzan (AD)" userId="51d62458-f3f1-4d79-9bf1-f8753b036489" providerId="ADAL" clId="{C7AB1DEA-96B3-4944-8093-D775C6B0A76F}" dt="2020-12-12T13:09:22.728" v="2036" actId="6549"/>
          <ac:spMkLst>
            <pc:docMk/>
            <pc:sldMk cId="1396134095" sldId="385"/>
            <ac:spMk id="6" creationId="{A8A46A61-64D5-4A7B-A737-73D53C39E645}"/>
          </ac:spMkLst>
        </pc:spChg>
      </pc:sldChg>
      <pc:sldChg chg="add del">
        <pc:chgData name="Marco Pozzan (AD)" userId="51d62458-f3f1-4d79-9bf1-f8753b036489" providerId="ADAL" clId="{C7AB1DEA-96B3-4944-8093-D775C6B0A76F}" dt="2020-12-12T13:08:34.252" v="2028" actId="47"/>
        <pc:sldMkLst>
          <pc:docMk/>
          <pc:sldMk cId="3316902493" sldId="385"/>
        </pc:sldMkLst>
      </pc:sldChg>
      <pc:sldChg chg="modSp add mod">
        <pc:chgData name="Marco Pozzan (AD)" userId="51d62458-f3f1-4d79-9bf1-f8753b036489" providerId="ADAL" clId="{C7AB1DEA-96B3-4944-8093-D775C6B0A76F}" dt="2020-12-12T21:35:29.450" v="2090" actId="5793"/>
        <pc:sldMkLst>
          <pc:docMk/>
          <pc:sldMk cId="1941339505" sldId="386"/>
        </pc:sldMkLst>
        <pc:spChg chg="mod">
          <ac:chgData name="Marco Pozzan (AD)" userId="51d62458-f3f1-4d79-9bf1-f8753b036489" providerId="ADAL" clId="{C7AB1DEA-96B3-4944-8093-D775C6B0A76F}" dt="2020-12-12T21:29:21.736" v="2061" actId="20577"/>
          <ac:spMkLst>
            <pc:docMk/>
            <pc:sldMk cId="1941339505" sldId="386"/>
            <ac:spMk id="2" creationId="{00000000-0000-0000-0000-000000000000}"/>
          </ac:spMkLst>
        </pc:spChg>
        <pc:spChg chg="mod">
          <ac:chgData name="Marco Pozzan (AD)" userId="51d62458-f3f1-4d79-9bf1-f8753b036489" providerId="ADAL" clId="{C7AB1DEA-96B3-4944-8093-D775C6B0A76F}" dt="2020-12-12T21:35:29.450" v="2090" actId="5793"/>
          <ac:spMkLst>
            <pc:docMk/>
            <pc:sldMk cId="1941339505" sldId="386"/>
            <ac:spMk id="6" creationId="{A8A46A61-64D5-4A7B-A737-73D53C39E645}"/>
          </ac:spMkLst>
        </pc:spChg>
      </pc:sldChg>
      <pc:sldChg chg="addSp delSp modSp add mod">
        <pc:chgData name="Marco Pozzan (AD)" userId="51d62458-f3f1-4d79-9bf1-f8753b036489" providerId="ADAL" clId="{C7AB1DEA-96B3-4944-8093-D775C6B0A76F}" dt="2020-12-12T21:38:30.531" v="2128" actId="1076"/>
        <pc:sldMkLst>
          <pc:docMk/>
          <pc:sldMk cId="1582414131" sldId="387"/>
        </pc:sldMkLst>
        <pc:spChg chg="add del">
          <ac:chgData name="Marco Pozzan (AD)" userId="51d62458-f3f1-4d79-9bf1-f8753b036489" providerId="ADAL" clId="{C7AB1DEA-96B3-4944-8093-D775C6B0A76F}" dt="2020-12-12T21:35:56.627" v="2124"/>
          <ac:spMkLst>
            <pc:docMk/>
            <pc:sldMk cId="1582414131" sldId="387"/>
            <ac:spMk id="3" creationId="{B9E0ABD7-FA08-419F-83B9-A6622755DD5C}"/>
          </ac:spMkLst>
        </pc:spChg>
        <pc:spChg chg="mod">
          <ac:chgData name="Marco Pozzan (AD)" userId="51d62458-f3f1-4d79-9bf1-f8753b036489" providerId="ADAL" clId="{C7AB1DEA-96B3-4944-8093-D775C6B0A76F}" dt="2020-12-12T21:35:55.395" v="2122" actId="20577"/>
          <ac:spMkLst>
            <pc:docMk/>
            <pc:sldMk cId="1582414131" sldId="387"/>
            <ac:spMk id="6" creationId="{A8A46A61-64D5-4A7B-A737-73D53C39E645}"/>
          </ac:spMkLst>
        </pc:spChg>
        <pc:picChg chg="add mod">
          <ac:chgData name="Marco Pozzan (AD)" userId="51d62458-f3f1-4d79-9bf1-f8753b036489" providerId="ADAL" clId="{C7AB1DEA-96B3-4944-8093-D775C6B0A76F}" dt="2020-12-12T21:38:30.531" v="2128" actId="1076"/>
          <ac:picMkLst>
            <pc:docMk/>
            <pc:sldMk cId="1582414131" sldId="387"/>
            <ac:picMk id="5" creationId="{F517EA36-7D97-4B54-99F8-890E420AE40B}"/>
          </ac:picMkLst>
        </pc:picChg>
      </pc:sldChg>
      <pc:sldChg chg="addSp new del">
        <pc:chgData name="Marco Pozzan (AD)" userId="51d62458-f3f1-4d79-9bf1-f8753b036489" providerId="ADAL" clId="{C7AB1DEA-96B3-4944-8093-D775C6B0A76F}" dt="2020-12-12T21:38:51.572" v="2130" actId="47"/>
        <pc:sldMkLst>
          <pc:docMk/>
          <pc:sldMk cId="3162643560" sldId="388"/>
        </pc:sldMkLst>
        <pc:spChg chg="add">
          <ac:chgData name="Marco Pozzan (AD)" userId="51d62458-f3f1-4d79-9bf1-f8753b036489" providerId="ADAL" clId="{C7AB1DEA-96B3-4944-8093-D775C6B0A76F}" dt="2020-12-12T21:35:52.837" v="2121"/>
          <ac:spMkLst>
            <pc:docMk/>
            <pc:sldMk cId="3162643560" sldId="388"/>
            <ac:spMk id="4" creationId="{70F218E3-4A95-4B33-9C5A-76E29C084C2B}"/>
          </ac:spMkLst>
        </pc:spChg>
      </pc:sldChg>
      <pc:sldChg chg="modSp add mod">
        <pc:chgData name="Marco Pozzan (AD)" userId="51d62458-f3f1-4d79-9bf1-f8753b036489" providerId="ADAL" clId="{C7AB1DEA-96B3-4944-8093-D775C6B0A76F}" dt="2020-12-12T21:39:12.122" v="2177" actId="20577"/>
        <pc:sldMkLst>
          <pc:docMk/>
          <pc:sldMk cId="3038409332" sldId="389"/>
        </pc:sldMkLst>
        <pc:spChg chg="mod">
          <ac:chgData name="Marco Pozzan (AD)" userId="51d62458-f3f1-4d79-9bf1-f8753b036489" providerId="ADAL" clId="{C7AB1DEA-96B3-4944-8093-D775C6B0A76F}" dt="2020-12-12T21:39:12.122" v="2177" actId="20577"/>
          <ac:spMkLst>
            <pc:docMk/>
            <pc:sldMk cId="3038409332" sldId="389"/>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A13B17-C506-4D51-BB37-16B365906619}" type="datetimeFigureOut">
              <a:rPr lang="en-US" smtClean="0"/>
              <a:t>12/12/2020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98D5BB-B127-481F-BC0A-2F77C576BB34}" type="slidenum">
              <a:rPr lang="en-US" smtClean="0"/>
              <a:t>‹N›</a:t>
            </a:fld>
            <a:endParaRPr lang="en-US" dirty="0"/>
          </a:p>
        </p:txBody>
      </p:sp>
    </p:spTree>
    <p:extLst>
      <p:ext uri="{BB962C8B-B14F-4D97-AF65-F5344CB8AC3E}">
        <p14:creationId xmlns:p14="http://schemas.microsoft.com/office/powerpoint/2010/main" val="197922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4215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10</a:t>
            </a:fld>
            <a:endParaRPr lang="en-US" dirty="0"/>
          </a:p>
        </p:txBody>
      </p:sp>
    </p:spTree>
    <p:extLst>
      <p:ext uri="{BB962C8B-B14F-4D97-AF65-F5344CB8AC3E}">
        <p14:creationId xmlns:p14="http://schemas.microsoft.com/office/powerpoint/2010/main" val="2014657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11</a:t>
            </a:fld>
            <a:endParaRPr lang="en-US" dirty="0"/>
          </a:p>
        </p:txBody>
      </p:sp>
    </p:spTree>
    <p:extLst>
      <p:ext uri="{BB962C8B-B14F-4D97-AF65-F5344CB8AC3E}">
        <p14:creationId xmlns:p14="http://schemas.microsoft.com/office/powerpoint/2010/main" val="9223272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12</a:t>
            </a:fld>
            <a:endParaRPr lang="en-US" dirty="0"/>
          </a:p>
        </p:txBody>
      </p:sp>
    </p:spTree>
    <p:extLst>
      <p:ext uri="{BB962C8B-B14F-4D97-AF65-F5344CB8AC3E}">
        <p14:creationId xmlns:p14="http://schemas.microsoft.com/office/powerpoint/2010/main" val="1076627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13</a:t>
            </a:fld>
            <a:endParaRPr lang="en-US" dirty="0"/>
          </a:p>
        </p:txBody>
      </p:sp>
    </p:spTree>
    <p:extLst>
      <p:ext uri="{BB962C8B-B14F-4D97-AF65-F5344CB8AC3E}">
        <p14:creationId xmlns:p14="http://schemas.microsoft.com/office/powerpoint/2010/main" val="411891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14</a:t>
            </a:fld>
            <a:endParaRPr lang="en-US" dirty="0"/>
          </a:p>
        </p:txBody>
      </p:sp>
    </p:spTree>
    <p:extLst>
      <p:ext uri="{BB962C8B-B14F-4D97-AF65-F5344CB8AC3E}">
        <p14:creationId xmlns:p14="http://schemas.microsoft.com/office/powerpoint/2010/main" val="15680252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15</a:t>
            </a:fld>
            <a:endParaRPr lang="en-US" dirty="0"/>
          </a:p>
        </p:txBody>
      </p:sp>
    </p:spTree>
    <p:extLst>
      <p:ext uri="{BB962C8B-B14F-4D97-AF65-F5344CB8AC3E}">
        <p14:creationId xmlns:p14="http://schemas.microsoft.com/office/powerpoint/2010/main" val="2467643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16</a:t>
            </a:fld>
            <a:endParaRPr lang="en-US" dirty="0"/>
          </a:p>
        </p:txBody>
      </p:sp>
    </p:spTree>
    <p:extLst>
      <p:ext uri="{BB962C8B-B14F-4D97-AF65-F5344CB8AC3E}">
        <p14:creationId xmlns:p14="http://schemas.microsoft.com/office/powerpoint/2010/main" val="1941304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17</a:t>
            </a:fld>
            <a:endParaRPr lang="en-US" dirty="0"/>
          </a:p>
        </p:txBody>
      </p:sp>
    </p:spTree>
    <p:extLst>
      <p:ext uri="{BB962C8B-B14F-4D97-AF65-F5344CB8AC3E}">
        <p14:creationId xmlns:p14="http://schemas.microsoft.com/office/powerpoint/2010/main" val="249279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18</a:t>
            </a:fld>
            <a:endParaRPr lang="en-US" dirty="0"/>
          </a:p>
        </p:txBody>
      </p:sp>
    </p:spTree>
    <p:extLst>
      <p:ext uri="{BB962C8B-B14F-4D97-AF65-F5344CB8AC3E}">
        <p14:creationId xmlns:p14="http://schemas.microsoft.com/office/powerpoint/2010/main" val="17145823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19</a:t>
            </a:fld>
            <a:endParaRPr lang="en-US" dirty="0"/>
          </a:p>
        </p:txBody>
      </p:sp>
    </p:spTree>
    <p:extLst>
      <p:ext uri="{BB962C8B-B14F-4D97-AF65-F5344CB8AC3E}">
        <p14:creationId xmlns:p14="http://schemas.microsoft.com/office/powerpoint/2010/main" val="1276479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a:t>
            </a:fld>
            <a:endParaRPr lang="en-US" dirty="0"/>
          </a:p>
        </p:txBody>
      </p:sp>
    </p:spTree>
    <p:extLst>
      <p:ext uri="{BB962C8B-B14F-4D97-AF65-F5344CB8AC3E}">
        <p14:creationId xmlns:p14="http://schemas.microsoft.com/office/powerpoint/2010/main" val="3686133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20</a:t>
            </a:fld>
            <a:endParaRPr lang="en-US" dirty="0"/>
          </a:p>
        </p:txBody>
      </p:sp>
    </p:spTree>
    <p:extLst>
      <p:ext uri="{BB962C8B-B14F-4D97-AF65-F5344CB8AC3E}">
        <p14:creationId xmlns:p14="http://schemas.microsoft.com/office/powerpoint/2010/main" val="23027789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21</a:t>
            </a:fld>
            <a:endParaRPr lang="en-US" dirty="0"/>
          </a:p>
        </p:txBody>
      </p:sp>
    </p:spTree>
    <p:extLst>
      <p:ext uri="{BB962C8B-B14F-4D97-AF65-F5344CB8AC3E}">
        <p14:creationId xmlns:p14="http://schemas.microsoft.com/office/powerpoint/2010/main" val="1325846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22</a:t>
            </a:fld>
            <a:endParaRPr lang="en-US" dirty="0"/>
          </a:p>
        </p:txBody>
      </p:sp>
    </p:spTree>
    <p:extLst>
      <p:ext uri="{BB962C8B-B14F-4D97-AF65-F5344CB8AC3E}">
        <p14:creationId xmlns:p14="http://schemas.microsoft.com/office/powerpoint/2010/main" val="1925056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23</a:t>
            </a:fld>
            <a:endParaRPr lang="en-US" dirty="0"/>
          </a:p>
        </p:txBody>
      </p:sp>
    </p:spTree>
    <p:extLst>
      <p:ext uri="{BB962C8B-B14F-4D97-AF65-F5344CB8AC3E}">
        <p14:creationId xmlns:p14="http://schemas.microsoft.com/office/powerpoint/2010/main" val="32660571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24</a:t>
            </a:fld>
            <a:endParaRPr lang="en-US" dirty="0"/>
          </a:p>
        </p:txBody>
      </p:sp>
    </p:spTree>
    <p:extLst>
      <p:ext uri="{BB962C8B-B14F-4D97-AF65-F5344CB8AC3E}">
        <p14:creationId xmlns:p14="http://schemas.microsoft.com/office/powerpoint/2010/main" val="1473674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25</a:t>
            </a:fld>
            <a:endParaRPr lang="en-US" dirty="0"/>
          </a:p>
        </p:txBody>
      </p:sp>
    </p:spTree>
    <p:extLst>
      <p:ext uri="{BB962C8B-B14F-4D97-AF65-F5344CB8AC3E}">
        <p14:creationId xmlns:p14="http://schemas.microsoft.com/office/powerpoint/2010/main" val="1227629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26</a:t>
            </a:fld>
            <a:endParaRPr lang="en-US" dirty="0"/>
          </a:p>
        </p:txBody>
      </p:sp>
    </p:spTree>
    <p:extLst>
      <p:ext uri="{BB962C8B-B14F-4D97-AF65-F5344CB8AC3E}">
        <p14:creationId xmlns:p14="http://schemas.microsoft.com/office/powerpoint/2010/main" val="31638537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27</a:t>
            </a:fld>
            <a:endParaRPr lang="en-US" dirty="0"/>
          </a:p>
        </p:txBody>
      </p:sp>
    </p:spTree>
    <p:extLst>
      <p:ext uri="{BB962C8B-B14F-4D97-AF65-F5344CB8AC3E}">
        <p14:creationId xmlns:p14="http://schemas.microsoft.com/office/powerpoint/2010/main" val="1575852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28</a:t>
            </a:fld>
            <a:endParaRPr lang="en-US" dirty="0"/>
          </a:p>
        </p:txBody>
      </p:sp>
    </p:spTree>
    <p:extLst>
      <p:ext uri="{BB962C8B-B14F-4D97-AF65-F5344CB8AC3E}">
        <p14:creationId xmlns:p14="http://schemas.microsoft.com/office/powerpoint/2010/main" val="28428381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29</a:t>
            </a:fld>
            <a:endParaRPr lang="en-US" dirty="0"/>
          </a:p>
        </p:txBody>
      </p:sp>
    </p:spTree>
    <p:extLst>
      <p:ext uri="{BB962C8B-B14F-4D97-AF65-F5344CB8AC3E}">
        <p14:creationId xmlns:p14="http://schemas.microsoft.com/office/powerpoint/2010/main" val="1625922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a:t>
            </a:fld>
            <a:endParaRPr lang="en-US" dirty="0"/>
          </a:p>
        </p:txBody>
      </p:sp>
    </p:spTree>
    <p:extLst>
      <p:ext uri="{BB962C8B-B14F-4D97-AF65-F5344CB8AC3E}">
        <p14:creationId xmlns:p14="http://schemas.microsoft.com/office/powerpoint/2010/main" val="2896447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30</a:t>
            </a:fld>
            <a:endParaRPr lang="en-US" dirty="0"/>
          </a:p>
        </p:txBody>
      </p:sp>
    </p:spTree>
    <p:extLst>
      <p:ext uri="{BB962C8B-B14F-4D97-AF65-F5344CB8AC3E}">
        <p14:creationId xmlns:p14="http://schemas.microsoft.com/office/powerpoint/2010/main" val="9577489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31</a:t>
            </a:fld>
            <a:endParaRPr lang="en-US" dirty="0"/>
          </a:p>
        </p:txBody>
      </p:sp>
    </p:spTree>
    <p:extLst>
      <p:ext uri="{BB962C8B-B14F-4D97-AF65-F5344CB8AC3E}">
        <p14:creationId xmlns:p14="http://schemas.microsoft.com/office/powerpoint/2010/main" val="253360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32</a:t>
            </a:fld>
            <a:endParaRPr lang="en-US" dirty="0"/>
          </a:p>
        </p:txBody>
      </p:sp>
    </p:spTree>
    <p:extLst>
      <p:ext uri="{BB962C8B-B14F-4D97-AF65-F5344CB8AC3E}">
        <p14:creationId xmlns:p14="http://schemas.microsoft.com/office/powerpoint/2010/main" val="36981743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33</a:t>
            </a:fld>
            <a:endParaRPr lang="en-US" dirty="0"/>
          </a:p>
        </p:txBody>
      </p:sp>
    </p:spTree>
    <p:extLst>
      <p:ext uri="{BB962C8B-B14F-4D97-AF65-F5344CB8AC3E}">
        <p14:creationId xmlns:p14="http://schemas.microsoft.com/office/powerpoint/2010/main" val="38255900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34</a:t>
            </a:fld>
            <a:endParaRPr lang="en-US" dirty="0"/>
          </a:p>
        </p:txBody>
      </p:sp>
    </p:spTree>
    <p:extLst>
      <p:ext uri="{BB962C8B-B14F-4D97-AF65-F5344CB8AC3E}">
        <p14:creationId xmlns:p14="http://schemas.microsoft.com/office/powerpoint/2010/main" val="1647233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35</a:t>
            </a:fld>
            <a:endParaRPr lang="en-US" dirty="0"/>
          </a:p>
        </p:txBody>
      </p:sp>
    </p:spTree>
    <p:extLst>
      <p:ext uri="{BB962C8B-B14F-4D97-AF65-F5344CB8AC3E}">
        <p14:creationId xmlns:p14="http://schemas.microsoft.com/office/powerpoint/2010/main" val="13546172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36</a:t>
            </a:fld>
            <a:endParaRPr lang="en-US" dirty="0"/>
          </a:p>
        </p:txBody>
      </p:sp>
    </p:spTree>
    <p:extLst>
      <p:ext uri="{BB962C8B-B14F-4D97-AF65-F5344CB8AC3E}">
        <p14:creationId xmlns:p14="http://schemas.microsoft.com/office/powerpoint/2010/main" val="34693788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37</a:t>
            </a:fld>
            <a:endParaRPr lang="en-US" dirty="0"/>
          </a:p>
        </p:txBody>
      </p:sp>
    </p:spTree>
    <p:extLst>
      <p:ext uri="{BB962C8B-B14F-4D97-AF65-F5344CB8AC3E}">
        <p14:creationId xmlns:p14="http://schemas.microsoft.com/office/powerpoint/2010/main" val="10238655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38</a:t>
            </a:fld>
            <a:endParaRPr lang="en-US" dirty="0"/>
          </a:p>
        </p:txBody>
      </p:sp>
    </p:spTree>
    <p:extLst>
      <p:ext uri="{BB962C8B-B14F-4D97-AF65-F5344CB8AC3E}">
        <p14:creationId xmlns:p14="http://schemas.microsoft.com/office/powerpoint/2010/main" val="42551843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39</a:t>
            </a:fld>
            <a:endParaRPr lang="en-US" dirty="0"/>
          </a:p>
        </p:txBody>
      </p:sp>
    </p:spTree>
    <p:extLst>
      <p:ext uri="{BB962C8B-B14F-4D97-AF65-F5344CB8AC3E}">
        <p14:creationId xmlns:p14="http://schemas.microsoft.com/office/powerpoint/2010/main" val="17021327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a:t>
            </a:fld>
            <a:endParaRPr lang="en-US" dirty="0"/>
          </a:p>
        </p:txBody>
      </p:sp>
    </p:spTree>
    <p:extLst>
      <p:ext uri="{BB962C8B-B14F-4D97-AF65-F5344CB8AC3E}">
        <p14:creationId xmlns:p14="http://schemas.microsoft.com/office/powerpoint/2010/main" val="30066854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40</a:t>
            </a:fld>
            <a:endParaRPr lang="en-US" dirty="0"/>
          </a:p>
        </p:txBody>
      </p:sp>
    </p:spTree>
    <p:extLst>
      <p:ext uri="{BB962C8B-B14F-4D97-AF65-F5344CB8AC3E}">
        <p14:creationId xmlns:p14="http://schemas.microsoft.com/office/powerpoint/2010/main" val="1142957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41</a:t>
            </a:fld>
            <a:endParaRPr lang="en-US" dirty="0"/>
          </a:p>
        </p:txBody>
      </p:sp>
    </p:spTree>
    <p:extLst>
      <p:ext uri="{BB962C8B-B14F-4D97-AF65-F5344CB8AC3E}">
        <p14:creationId xmlns:p14="http://schemas.microsoft.com/office/powerpoint/2010/main" val="9206794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194323-46EB-47FD-802B-1151F9FD2B5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52780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43</a:t>
            </a:fld>
            <a:endParaRPr lang="en-US" dirty="0"/>
          </a:p>
        </p:txBody>
      </p:sp>
    </p:spTree>
    <p:extLst>
      <p:ext uri="{BB962C8B-B14F-4D97-AF65-F5344CB8AC3E}">
        <p14:creationId xmlns:p14="http://schemas.microsoft.com/office/powerpoint/2010/main" val="18124983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kern="1200" dirty="0">
                <a:solidFill>
                  <a:schemeClr val="tx1"/>
                </a:solidFill>
                <a:effectLst/>
                <a:latin typeface="+mn-lt"/>
                <a:ea typeface="+mn-ea"/>
                <a:cs typeface="+mn-cs"/>
              </a:rPr>
              <a:t>(WWI) ha centinaia di mattoni e malta negozi e un negozio online dove vendono una varietà di prodotti.</a:t>
            </a:r>
          </a:p>
          <a:p>
            <a:r>
              <a:rPr lang="it-IT" sz="1200" b="0" kern="1200" dirty="0">
                <a:solidFill>
                  <a:schemeClr val="tx1"/>
                </a:solidFill>
                <a:effectLst/>
                <a:latin typeface="+mn-lt"/>
                <a:ea typeface="+mn-ea"/>
                <a:cs typeface="+mn-cs"/>
              </a:rPr>
              <a:t>WWI ritiene che i dati è l'ossigeno di vendita al dettaglio. Vendita al dettaglio non è mai stata a corto di dati, ma non sono stati in grado di massimizzare il valore di questi dati. Lottano con dati frammentati e una mancanza di comprensione del comportamento dei clienti e le aspettative e credo che una strategia di customer experience di successo si fonda l'uso efficace dei dati.</a:t>
            </a:r>
          </a:p>
          <a:p>
            <a:endParaRPr lang="it-IT" sz="1200" b="0" kern="1200" dirty="0">
              <a:solidFill>
                <a:schemeClr val="tx1"/>
              </a:solidFill>
              <a:effectLst/>
              <a:latin typeface="+mn-lt"/>
              <a:ea typeface="+mn-ea"/>
              <a:cs typeface="+mn-cs"/>
            </a:endParaRPr>
          </a:p>
          <a:p>
            <a:r>
              <a:rPr lang="it-IT" sz="1200" b="0" kern="1200" dirty="0">
                <a:solidFill>
                  <a:schemeClr val="tx1"/>
                </a:solidFill>
                <a:effectLst/>
                <a:latin typeface="+mn-lt"/>
                <a:ea typeface="+mn-ea"/>
                <a:cs typeface="+mn-cs"/>
              </a:rPr>
              <a:t>Essi capire che l'utilizzo di analisi sulla parte superiore dei dati di vendita al dettaglio ha il potenziale per modi di sblocco per loro di migliorare personalizzati, campagne omni-canale che si impegnano esistenti e potenziali clienti in tutto il loro viaggio di acquisto.</a:t>
            </a:r>
          </a:p>
          <a:p>
            <a:endParaRPr lang="it-IT" sz="1200" b="0" kern="1200" dirty="0">
              <a:solidFill>
                <a:schemeClr val="tx1"/>
              </a:solidFill>
              <a:effectLst/>
              <a:latin typeface="+mn-lt"/>
              <a:ea typeface="+mn-ea"/>
              <a:cs typeface="+mn-cs"/>
            </a:endParaRPr>
          </a:p>
          <a:p>
            <a:r>
              <a:rPr lang="it-IT" sz="1200" b="0" kern="1200" dirty="0">
                <a:solidFill>
                  <a:schemeClr val="tx1"/>
                </a:solidFill>
                <a:effectLst/>
                <a:latin typeface="+mn-lt"/>
                <a:ea typeface="+mn-ea"/>
                <a:cs typeface="+mn-cs"/>
              </a:rPr>
              <a:t>Vorrebbero unire i loro dati di ciclo di vita di vendita al dettaglio, tra cui i dati dei clienti, dati operativi, l'approvvigionamento e dati dei fornitori, nonché i dati delle transazioni con strumenti di analisi per ridurre il tasso di abbandono, migliorare la fedeltà, i viaggi anticipo cliente, abilitare la capacità di condurre il marketing contestuale, misura l'attribuzione e fornire intuizioni in tutta la loro impresa per guidare in modo olistico la crescita in tutta l'organizzazione.</a:t>
            </a:r>
          </a:p>
          <a:p>
            <a:endParaRPr lang="it-IT" sz="1200" b="0" kern="1200" dirty="0">
              <a:solidFill>
                <a:schemeClr val="tx1"/>
              </a:solidFill>
              <a:effectLst/>
              <a:latin typeface="+mn-lt"/>
              <a:ea typeface="+mn-ea"/>
              <a:cs typeface="+mn-cs"/>
            </a:endParaRPr>
          </a:p>
          <a:p>
            <a:r>
              <a:rPr lang="it-IT" sz="1200" b="0" kern="1200" dirty="0">
                <a:solidFill>
                  <a:schemeClr val="tx1"/>
                </a:solidFill>
                <a:effectLst/>
                <a:latin typeface="+mn-lt"/>
                <a:ea typeface="+mn-ea"/>
                <a:cs typeface="+mn-cs"/>
              </a:rPr>
              <a:t>Stanno cercando di utilizzare i dati della campagna e dei clienti storici di analisi e le decisioni di make per il presente. Al di là di queste grandi insiemi di dati storici, che vorrebbero utilizzare lo streaming dei dati tweet da Twitter e telemetria provenienti da sensori dell'Internet degli oggetti nelle loro posizioni mattoni e malta. In effetti, vorrebbero utilizzare i dati dal momento presente per informare le decisioni per il momento successivo. La prima guerra mondiale vede l'opportunità di utilizzare i propri dati per prevedere il futuro, inizialmente facendo le raccomandazioni del prodotto.</a:t>
            </a: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44</a:t>
            </a:fld>
            <a:endParaRPr lang="en-US" dirty="0"/>
          </a:p>
        </p:txBody>
      </p:sp>
    </p:spTree>
    <p:extLst>
      <p:ext uri="{BB962C8B-B14F-4D97-AF65-F5344CB8AC3E}">
        <p14:creationId xmlns:p14="http://schemas.microsoft.com/office/powerpoint/2010/main" val="7677108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kern="1200" dirty="0">
                <a:solidFill>
                  <a:schemeClr val="tx1"/>
                </a:solidFill>
                <a:effectLst/>
                <a:latin typeface="+mn-lt"/>
                <a:ea typeface="+mn-ea"/>
                <a:cs typeface="+mn-cs"/>
              </a:rPr>
              <a:t>Secondo Peter Guerin, Chief Technical Officer (CTO), Wide World Importers ha più di 5 anni di dati delle transazioni di vendita da Oracle, composto da più di 30 miliardi di righe. Ma non è la loro unica fonte di dati aziendali. Hanno dati di finanza archiviati in SAP Hana, marketing dati in Teradata ei dati di social media provenienti da Twitter. Hanno bisogno di una soluzione che consente loro di integrare, interrogare sopra e analizzare i dati provenienti da tutte queste fonti. Inoltre, a prescindere dal volume, che vogliono essere in grado di eseguire le query attraverso tali dati con i risultati di tornare in pochi secondi.</a:t>
            </a:r>
            <a:br>
              <a:rPr lang="en-US" sz="1200" b="0" kern="1200" dirty="0">
                <a:solidFill>
                  <a:schemeClr val="tx1"/>
                </a:solidFill>
                <a:effectLst/>
                <a:latin typeface="+mn-lt"/>
                <a:ea typeface="+mn-ea"/>
                <a:cs typeface="+mn-cs"/>
              </a:rPr>
            </a:br>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45</a:t>
            </a:fld>
            <a:endParaRPr lang="en-US" dirty="0"/>
          </a:p>
        </p:txBody>
      </p:sp>
    </p:spTree>
    <p:extLst>
      <p:ext uri="{BB962C8B-B14F-4D97-AF65-F5344CB8AC3E}">
        <p14:creationId xmlns:p14="http://schemas.microsoft.com/office/powerpoint/2010/main" val="39563815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kern="1200" dirty="0">
                <a:solidFill>
                  <a:schemeClr val="tx1"/>
                </a:solidFill>
                <a:effectLst/>
                <a:latin typeface="+mn-lt"/>
                <a:ea typeface="+mn-ea"/>
                <a:cs typeface="+mn-cs"/>
              </a:rPr>
              <a:t>Oltre a queste fonti di dati, hanno in-store sensori dell'Internet degli oggetti che producono dati telemetrici che traccia i modelli di traffico di clienti che camminano per i corridoi. Ogni negozio ha 50 sensori, e hanno 100 negozi attrezzati per fornire questi dati in tempo reale. Utilizzando questi dati vogliono capire in che reparti (o gruppi di corridoi) persone passano la maggior parte del loro tempo, e quali di questi non lo sono. Vorrebbero una soluzione per garantire che questi dati viene ingerito ed elaborati in tempo reale, permettendo loro di identificare rapidamente i modelli che possono essere condivisi tra i negozi. Per esempio, come i negozi aprono sulla East Coast, i modelli rilevati nel comportamento precoce di acquisto potrebbero informare offerte last minute e in serbo product placement di prodotti nei propri magazzini West Coast che devono ancora aprire.</a:t>
            </a: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46</a:t>
            </a:fld>
            <a:endParaRPr lang="en-US" dirty="0"/>
          </a:p>
        </p:txBody>
      </p:sp>
    </p:spTree>
    <p:extLst>
      <p:ext uri="{BB962C8B-B14F-4D97-AF65-F5344CB8AC3E}">
        <p14:creationId xmlns:p14="http://schemas.microsoft.com/office/powerpoint/2010/main" val="3541813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kern="1200" dirty="0">
                <a:solidFill>
                  <a:schemeClr val="tx1"/>
                </a:solidFill>
                <a:effectLst/>
                <a:latin typeface="+mn-lt"/>
                <a:ea typeface="+mn-ea"/>
                <a:cs typeface="+mn-cs"/>
              </a:rPr>
              <a:t>La WWI vorrebbe la possibilità di attivare i loro specialisti per creare dati di ingest e tubazioni di trasformazione dei dati con o senza codice. Vorrebbero realizzare questo utilizzando strumenti che semplificano la costruzione di questi oleodotti trasformazione utilizzando un designer grafico, consentendo anche la loro squadra di attuare con il codice quando preferito dalla propria squadra.</a:t>
            </a:r>
          </a:p>
          <a:p>
            <a:endParaRPr lang="it-IT" sz="1200" b="0" kern="1200" dirty="0">
              <a:solidFill>
                <a:schemeClr val="tx1"/>
              </a:solidFill>
              <a:effectLst/>
              <a:latin typeface="+mn-lt"/>
              <a:ea typeface="+mn-ea"/>
              <a:cs typeface="+mn-cs"/>
            </a:endParaRPr>
          </a:p>
          <a:p>
            <a:r>
              <a:rPr lang="it-IT" sz="1200" b="0" kern="1200" dirty="0">
                <a:solidFill>
                  <a:schemeClr val="tx1"/>
                </a:solidFill>
                <a:effectLst/>
                <a:latin typeface="+mn-lt"/>
                <a:ea typeface="+mn-ea"/>
                <a:cs typeface="+mn-cs"/>
              </a:rPr>
              <a:t>Peter (CTO) ha anche affermato che, nella sua esperienza, un punto di frustrazione per gli strumenti era la quantità di installazione necessaria prima che potesse essere eseguita qualsiasi analisi preliminare dei dati esplorativi. Così egli preferirebbe una soluzione che permette la prima guerra mondiale per esplorare rapidamente i dati grezzi ingerite per capire il contenuto.</a:t>
            </a: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47</a:t>
            </a:fld>
            <a:endParaRPr lang="en-US" dirty="0"/>
          </a:p>
        </p:txBody>
      </p:sp>
    </p:spTree>
    <p:extLst>
      <p:ext uri="{BB962C8B-B14F-4D97-AF65-F5344CB8AC3E}">
        <p14:creationId xmlns:p14="http://schemas.microsoft.com/office/powerpoint/2010/main" val="28559569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kern="1200" dirty="0">
                <a:solidFill>
                  <a:schemeClr val="tx1"/>
                </a:solidFill>
                <a:effectLst/>
                <a:latin typeface="+mn-lt"/>
                <a:ea typeface="+mn-ea"/>
                <a:cs typeface="+mn-cs"/>
              </a:rPr>
              <a:t>Per portare tutto il loro funzionamento in prospettiva, Wide World Importers vorrebbe creare un dashboard dove possono vedere apprendimento automatico derivato da dati storici, in tempo reale Twitter sentimento e dati dell'Internet degli oggetti del sensore e raccomandazioni chiave prodotto generato usando il loro KPI.</a:t>
            </a:r>
            <a:endParaRPr lang="en-US" dirty="0"/>
          </a:p>
        </p:txBody>
      </p:sp>
      <p:sp>
        <p:nvSpPr>
          <p:cNvPr id="4" name="Slide Number Placeholder 3"/>
          <p:cNvSpPr>
            <a:spLocks noGrp="1"/>
          </p:cNvSpPr>
          <p:nvPr>
            <p:ph type="sldNum" sz="quarter" idx="5"/>
          </p:nvPr>
        </p:nvSpPr>
        <p:spPr/>
        <p:txBody>
          <a:bodyPr/>
          <a:lstStyle/>
          <a:p>
            <a:fld id="{0998D5BB-B127-481F-BC0A-2F77C576BB34}" type="slidenum">
              <a:rPr lang="en-US" smtClean="0"/>
              <a:t>48</a:t>
            </a:fld>
            <a:endParaRPr lang="en-US" dirty="0"/>
          </a:p>
        </p:txBody>
      </p:sp>
    </p:spTree>
    <p:extLst>
      <p:ext uri="{BB962C8B-B14F-4D97-AF65-F5344CB8AC3E}">
        <p14:creationId xmlns:p14="http://schemas.microsoft.com/office/powerpoint/2010/main" val="13316001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kern="1200" dirty="0">
                <a:solidFill>
                  <a:schemeClr val="tx1"/>
                </a:solidFill>
                <a:effectLst/>
                <a:latin typeface="+mn-lt"/>
                <a:ea typeface="+mn-ea"/>
                <a:cs typeface="+mn-cs"/>
              </a:rPr>
              <a:t>1. informazioni di business di guadagno utilizzando una combinazione di storico, in tempo reale, e analisi predittiva.</a:t>
            </a:r>
          </a:p>
          <a:p>
            <a:r>
              <a:rPr lang="it-IT" sz="1200" b="0" kern="1200" dirty="0">
                <a:solidFill>
                  <a:schemeClr val="tx1"/>
                </a:solidFill>
                <a:effectLst/>
                <a:latin typeface="+mn-lt"/>
                <a:ea typeface="+mn-ea"/>
                <a:cs typeface="+mn-cs"/>
              </a:rPr>
              <a:t>2. Hanno un approccio unificato alla gestione delle loro fonti di dati strutturati e non strutturati.</a:t>
            </a:r>
          </a:p>
          <a:p>
            <a:r>
              <a:rPr lang="it-IT" sz="1200" b="0" kern="1200" dirty="0">
                <a:solidFill>
                  <a:schemeClr val="tx1"/>
                </a:solidFill>
                <a:effectLst/>
                <a:latin typeface="+mn-lt"/>
                <a:ea typeface="+mn-ea"/>
                <a:cs typeface="+mn-cs"/>
              </a:rPr>
              <a:t>3. Attivare la loro squadra di ingegneri e scienziati di dati dati di inviare e di eseguire query complesse su petabyte di dati strutturati con miliardi di righe e non strutturati aziendali dati operativi.</a:t>
            </a:r>
          </a:p>
          <a:p>
            <a:r>
              <a:rPr lang="it-IT" sz="1200" b="0" kern="1200" dirty="0">
                <a:solidFill>
                  <a:schemeClr val="tx1"/>
                </a:solidFill>
                <a:effectLst/>
                <a:latin typeface="+mn-lt"/>
                <a:ea typeface="+mn-ea"/>
                <a:cs typeface="+mn-cs"/>
              </a:rPr>
              <a:t>4. Attivare analisti aziendali e team di progettazione della scienza / dati dati di condividere una singola fonte di verità.</a:t>
            </a:r>
            <a:br>
              <a:rPr lang="en-US" sz="1200" b="0" kern="1200" dirty="0">
                <a:solidFill>
                  <a:schemeClr val="tx1"/>
                </a:solidFill>
                <a:effectLst/>
                <a:latin typeface="+mn-lt"/>
                <a:ea typeface="+mn-ea"/>
                <a:cs typeface="+mn-cs"/>
              </a:rPr>
            </a:b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49</a:t>
            </a:fld>
            <a:endParaRPr lang="en-US" dirty="0"/>
          </a:p>
        </p:txBody>
      </p:sp>
    </p:spTree>
    <p:extLst>
      <p:ext uri="{BB962C8B-B14F-4D97-AF65-F5344CB8AC3E}">
        <p14:creationId xmlns:p14="http://schemas.microsoft.com/office/powerpoint/2010/main" val="3292433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a:t>
            </a:fld>
            <a:endParaRPr lang="en-US" dirty="0"/>
          </a:p>
        </p:txBody>
      </p:sp>
    </p:spTree>
    <p:extLst>
      <p:ext uri="{BB962C8B-B14F-4D97-AF65-F5344CB8AC3E}">
        <p14:creationId xmlns:p14="http://schemas.microsoft.com/office/powerpoint/2010/main" val="29571248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b="0" kern="1200" dirty="0">
                <a:solidFill>
                  <a:schemeClr val="tx1"/>
                </a:solidFill>
                <a:effectLst/>
                <a:latin typeface="+mn-lt"/>
                <a:ea typeface="+mn-ea"/>
                <a:cs typeface="+mn-cs"/>
              </a:rPr>
              <a:t>5. Ridurre al minimo il numero di servizi diversi che utilizzano in tutto ingerire, la trasformazione, l'interrogazione e lo stoccaggio, in modo che le squadre di ingegneri, scienziati di dati dati e gli amministratori di database possono padroneggiare uno strumento, e possono costruire le migliori pratiche condivise per lo sviluppo, la gestione e il monitoraggio.</a:t>
            </a:r>
          </a:p>
          <a:p>
            <a:r>
              <a:rPr lang="it-IT" sz="1200" b="0" kern="1200" dirty="0">
                <a:solidFill>
                  <a:schemeClr val="tx1"/>
                </a:solidFill>
                <a:effectLst/>
                <a:latin typeface="+mn-lt"/>
                <a:ea typeface="+mn-ea"/>
                <a:cs typeface="+mn-cs"/>
              </a:rPr>
              <a:t>6. Il lavoro all'interno di un unico ambiente collaborativo.</a:t>
            </a:r>
          </a:p>
          <a:p>
            <a:r>
              <a:rPr lang="it-IT" sz="1200" b="0" kern="1200" dirty="0">
                <a:solidFill>
                  <a:schemeClr val="tx1"/>
                </a:solidFill>
                <a:effectLst/>
                <a:latin typeface="+mn-lt"/>
                <a:ea typeface="+mn-ea"/>
                <a:cs typeface="+mn-cs"/>
              </a:rPr>
              <a:t>7. preoccupato per le prestazioni, deve assicurarsi di base approcci per le migliori prestazioni della soluzione sono ben compresi.</a:t>
            </a:r>
          </a:p>
          <a:p>
            <a:r>
              <a:rPr lang="it-IT" sz="1200" b="0" kern="1200" dirty="0">
                <a:solidFill>
                  <a:schemeClr val="tx1"/>
                </a:solidFill>
                <a:effectLst/>
                <a:latin typeface="+mn-lt"/>
                <a:ea typeface="+mn-ea"/>
                <a:cs typeface="+mn-cs"/>
              </a:rPr>
              <a:t>8. Creare una soluzione che fornisce un modello di sicurezza coerente tra tutti i componenti.</a:t>
            </a:r>
            <a:endParaRPr lang="en-US" sz="1200" b="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50</a:t>
            </a:fld>
            <a:endParaRPr lang="en-US" dirty="0"/>
          </a:p>
        </p:txBody>
      </p:sp>
    </p:spTree>
    <p:extLst>
      <p:ext uri="{BB962C8B-B14F-4D97-AF65-F5344CB8AC3E}">
        <p14:creationId xmlns:p14="http://schemas.microsoft.com/office/powerpoint/2010/main" val="40879781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51</a:t>
            </a:fld>
            <a:endParaRPr lang="en-US" dirty="0"/>
          </a:p>
        </p:txBody>
      </p:sp>
    </p:spTree>
    <p:extLst>
      <p:ext uri="{BB962C8B-B14F-4D97-AF65-F5344CB8AC3E}">
        <p14:creationId xmlns:p14="http://schemas.microsoft.com/office/powerpoint/2010/main" val="1267405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52</a:t>
            </a:fld>
            <a:endParaRPr lang="en-US"/>
          </a:p>
        </p:txBody>
      </p:sp>
    </p:spTree>
    <p:extLst>
      <p:ext uri="{BB962C8B-B14F-4D97-AF65-F5344CB8AC3E}">
        <p14:creationId xmlns:p14="http://schemas.microsoft.com/office/powerpoint/2010/main" val="32297442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53</a:t>
            </a:fld>
            <a:endParaRPr lang="en-US"/>
          </a:p>
        </p:txBody>
      </p:sp>
    </p:spTree>
    <p:extLst>
      <p:ext uri="{BB962C8B-B14F-4D97-AF65-F5344CB8AC3E}">
        <p14:creationId xmlns:p14="http://schemas.microsoft.com/office/powerpoint/2010/main" val="25190261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54</a:t>
            </a:fld>
            <a:endParaRPr lang="en-US" dirty="0"/>
          </a:p>
        </p:txBody>
      </p:sp>
    </p:spTree>
    <p:extLst>
      <p:ext uri="{BB962C8B-B14F-4D97-AF65-F5344CB8AC3E}">
        <p14:creationId xmlns:p14="http://schemas.microsoft.com/office/powerpoint/2010/main" val="15792833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55</a:t>
            </a:fld>
            <a:endParaRPr lang="en-US" dirty="0"/>
          </a:p>
        </p:txBody>
      </p:sp>
    </p:spTree>
    <p:extLst>
      <p:ext uri="{BB962C8B-B14F-4D97-AF65-F5344CB8AC3E}">
        <p14:creationId xmlns:p14="http://schemas.microsoft.com/office/powerpoint/2010/main" val="6476742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The diagram illustrates the high level process for the "cold path" of the data pipeline architecture. It begins with ingesting the data from the Oracle, SAP Hana and Teradata sources. This can be done within Azure Synapse Analytics using a Azure Synapse Pipelines containing the Copy Data activity, which lands the data in Azure Data Lake Gen2. When performing initial exploration of the data in the data lake, the data can be readily explored using Azure Synapse SQL to explore it with T-SQL or using Azure Synapse Spark to explore it within notebooks. </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At this stage Mapping Data Flows, which are Pipeline activities just like the Copy Data activity, can be created using the graphical designer to perform some data preparation tasks. </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Next, the data can be transformed and enriched in several ways. </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Azure Synapse SQL offers both serverless and provisioned resource models, offering consumption and billing options to fit the customer's needs. For predictable performance and cost, provision pools to reserve processing power for data stored in SQL tables. For ad hoc or bursty workloads, use the serverless, always-available SQL endpoint. </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Azure Synapse SQL Pools and the Azure Synapse SQL serverless endpoint can be used to apply transformations using T-SQL, as can notebooks running in Azure Synapse Spark. A Pipeline is also commonly used at this stage to define a repeatable process for cleaning, joining, enriching and ultimately loading the data into the Azure Synapse SQL that functions as the serving database. </a:t>
            </a:r>
          </a:p>
          <a:p>
            <a:pPr marL="171450" indent="-171450">
              <a:buFont typeface="Arial" panose="020B0604020202020204" pitchFamily="34" charset="0"/>
              <a:buChar char="•"/>
            </a:pPr>
            <a:r>
              <a:rPr lang="en-US" sz="1200" b="0" kern="1200" dirty="0">
                <a:solidFill>
                  <a:schemeClr val="tx1"/>
                </a:solidFill>
                <a:effectLst/>
                <a:latin typeface="+mn-lt"/>
                <a:ea typeface="+mn-ea"/>
                <a:cs typeface="+mn-cs"/>
              </a:rPr>
              <a:t>The serving layer can consist of dedicated Azure Synapse SQL Pools to provide pre-provisioned compute capacity to serve both data from the relational data warehouse or data sourced from the data lake. Additionally, the serving layer can use Azure Synapse SQL serverless to provide ad-hoc compute capacity for querying data stored in the data lake. Either of these serving options can be used by Power BI reports created within Azure Synapse Analytics, or by external applications. The important take away from this architecture is that all of the components shown are completely managed within Azure Synapse Analytics.</a:t>
            </a:r>
          </a:p>
        </p:txBody>
      </p:sp>
      <p:sp>
        <p:nvSpPr>
          <p:cNvPr id="4" name="Slide Number Placeholder 3"/>
          <p:cNvSpPr>
            <a:spLocks noGrp="1"/>
          </p:cNvSpPr>
          <p:nvPr>
            <p:ph type="sldNum" sz="quarter" idx="10"/>
          </p:nvPr>
        </p:nvSpPr>
        <p:spPr/>
        <p:txBody>
          <a:bodyPr/>
          <a:lstStyle/>
          <a:p>
            <a:fld id="{0998D5BB-B127-481F-BC0A-2F77C576BB34}" type="slidenum">
              <a:rPr lang="en-US" smtClean="0"/>
              <a:t>56</a:t>
            </a:fld>
            <a:endParaRPr lang="en-US" dirty="0"/>
          </a:p>
        </p:txBody>
      </p:sp>
    </p:spTree>
    <p:extLst>
      <p:ext uri="{BB962C8B-B14F-4D97-AF65-F5344CB8AC3E}">
        <p14:creationId xmlns:p14="http://schemas.microsoft.com/office/powerpoint/2010/main" val="41792817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diagram illustrates how they could handle the streaming data, the "hot path". Twitter tweet data needs to be pulled using a WebJob. This WebJob would load the tweets into Event Hubs so that they could be processed reliably using Stream Analytics. Stream Analytics can be used both to archive all tweets to the data lake for offline or batch analysis using Azure Synapse SQL Pools within Azure Synapse Analytics, as well as to send live data to Power BI reports for real-time dashboards and reports. The in-store IoT sensors could ingest their data into IoT Hub directly, and by integrating with IoT Hub also benefit from the device management capabilities that IoT Hub enables. Ultimately this data would also be processed by another Stream Analytics job and served in the same was as the tweets.</a:t>
            </a:r>
          </a:p>
        </p:txBody>
      </p:sp>
      <p:sp>
        <p:nvSpPr>
          <p:cNvPr id="4" name="Slide Number Placeholder 3"/>
          <p:cNvSpPr>
            <a:spLocks noGrp="1"/>
          </p:cNvSpPr>
          <p:nvPr>
            <p:ph type="sldNum" sz="quarter" idx="10"/>
          </p:nvPr>
        </p:nvSpPr>
        <p:spPr/>
        <p:txBody>
          <a:bodyPr/>
          <a:lstStyle/>
          <a:p>
            <a:fld id="{0998D5BB-B127-481F-BC0A-2F77C576BB34}" type="slidenum">
              <a:rPr lang="en-US" smtClean="0"/>
              <a:t>57</a:t>
            </a:fld>
            <a:endParaRPr lang="en-US" dirty="0"/>
          </a:p>
        </p:txBody>
      </p:sp>
    </p:spTree>
    <p:extLst>
      <p:ext uri="{BB962C8B-B14F-4D97-AF65-F5344CB8AC3E}">
        <p14:creationId xmlns:p14="http://schemas.microsoft.com/office/powerpoint/2010/main" val="225165267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diagram illustrates the approach the Azure Synapse Analytics enables for WWI with regards to machine learning. WWI could train their machine learning models using notebooks run within Azure Machine Learning or Azure Synapse Spark. They could use their machine learning framework of choice to do so. Within this notebook they would convert the model into the ONNX format and then upload the model to Azure Storage. From there, they would run a T-SQL script in Azure Synapse SQL to load the model into a table in the database. After this, they can use the model within T-SQL scripts running Azure Synapse SQL by loading the model from the table, and using it with the Predict function to score data sourced from a table in the database. The scored results could then be used directly or be inserted into a target table for later querying of the predictions.</a:t>
            </a:r>
          </a:p>
        </p:txBody>
      </p:sp>
      <p:sp>
        <p:nvSpPr>
          <p:cNvPr id="4" name="Slide Number Placeholder 3"/>
          <p:cNvSpPr>
            <a:spLocks noGrp="1"/>
          </p:cNvSpPr>
          <p:nvPr>
            <p:ph type="sldNum" sz="quarter" idx="10"/>
          </p:nvPr>
        </p:nvSpPr>
        <p:spPr/>
        <p:txBody>
          <a:bodyPr/>
          <a:lstStyle/>
          <a:p>
            <a:fld id="{0998D5BB-B127-481F-BC0A-2F77C576BB34}" type="slidenum">
              <a:rPr lang="en-US" smtClean="0"/>
              <a:t>58</a:t>
            </a:fld>
            <a:endParaRPr lang="en-US" dirty="0"/>
          </a:p>
        </p:txBody>
      </p:sp>
    </p:spTree>
    <p:extLst>
      <p:ext uri="{BB962C8B-B14F-4D97-AF65-F5344CB8AC3E}">
        <p14:creationId xmlns:p14="http://schemas.microsoft.com/office/powerpoint/2010/main" val="2583722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For the solution you recommend, what specific approach would you say to WWI is the most efficient way for moving flat file data from the ingest storage locations to the data lake?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follow the pattern of landing data in the data lake first, then ingest from the flat files into relational tables within the data warehouse. They can create pipelines that extract the source data and store in Azure Data Lake Store Gen2 as Parquet files.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storage service would you recommend they use and how would you recommend they structure the folders so they can manage the data at the various levels of refinement?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Azure Data Lake Store (ADLS) Gen2 (Azure Storage with hierarchical file systems).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In ADLS, it is a best practice to have a dedicated Storage Account for production, and a separate Storage Account for dev and test workloads. This will ensure that dev or test workloads never interfere with production.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One common folder structure is to organize the data in separate folders by degree of refinement. For example a bronze folder contains the raw data, silver contains the cleaned, prepared and integrated data and gold contains data ready to support analytics, which might include final refinements such as pre-computed aggregates.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it comes to ingesting raw data in batch from new data sources, what data formats could they support with your solution?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CSV, Parquet, ORC, JSON</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will you ingest streaming data from the in-store IoT devices?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collect messages in Event Hub or IoT Hub and process them with Stream Analytics.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59</a:t>
            </a:fld>
            <a:endParaRPr lang="en-US" dirty="0"/>
          </a:p>
        </p:txBody>
      </p:sp>
    </p:spTree>
    <p:extLst>
      <p:ext uri="{BB962C8B-B14F-4D97-AF65-F5344CB8AC3E}">
        <p14:creationId xmlns:p14="http://schemas.microsoft.com/office/powerpoint/2010/main" val="2968821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a:t>
            </a:fld>
            <a:endParaRPr lang="en-US" dirty="0"/>
          </a:p>
        </p:txBody>
      </p:sp>
    </p:spTree>
    <p:extLst>
      <p:ext uri="{BB962C8B-B14F-4D97-AF65-F5344CB8AC3E}">
        <p14:creationId xmlns:p14="http://schemas.microsoft.com/office/powerpoint/2010/main" val="20892250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Before building transformation pipelines or loading it into the data warehouse, how can WWI quickly explore the raw ingested data to understand its contents?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Using Azure Synapse Studio, for any parquet files stored in ADLS, they can right click on a parquet file to query as SQL or as DataFrame in a notebook.</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When it comes to storing refined versions of the data for possible querying, what data format would you recommend they use?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Parquet. There is industry alignment around the Parquet format for sharing data at the storage layer (e.g., across Hadoop, Databricks, and SQL engine scenarios). Parquet is a high-performance, column oriented format optimized for big data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Regarding the service you recommend they use for preparing, merging and transforming the data, in which situations can they use the graphical designer and which situations would require code?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could use Data Flows that they graphically design in Azure Synapse Studio. These code-free data flows provide for scalable execution. Data Flows define a domain specific language for transformation and convert that into code that runs on Spark, which runs at scale and provides elasticity for handling growing volumes of data.</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code when their data engineers prefer to use Spark to transform the data via DataFrames.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team is accustomed to leveraging open source packages that help them quickly pre-process the data, as well as enable their data scientists to train machine learning models using both Spark and Python. Explain how your solution would enable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Azure Synapse Analytics supports open source Apache Spark and the execution of Python, Scala and (in the near future) R code. Their data team would be able to use the familiar Jupyter notebooks and leverage their favorite libraries.</a:t>
            </a:r>
          </a:p>
          <a:p>
            <a:pPr lvl="1"/>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Does your solution allow their data engineers and data scientists to work within Jupyter notebooks? How are libraries managed?</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Azure Synapse Spark pools allow the importing of libraries during creation.</a:t>
            </a:r>
          </a:p>
          <a:p>
            <a:r>
              <a:rPr lang="en-US" sz="1200" b="0" i="0" u="none" strike="noStrike" kern="1200" dirty="0">
                <a:solidFill>
                  <a:schemeClr val="tx1"/>
                </a:solidFill>
                <a:effectLst/>
                <a:latin typeface="+mn-lt"/>
                <a:ea typeface="+mn-ea"/>
                <a:cs typeface="+mn-cs"/>
              </a:rPr>
              <a:t>These dependencies are specified using a PIP freeze formatted text document listing the desired library names and versions.</a:t>
            </a:r>
          </a:p>
          <a:p>
            <a:r>
              <a:rPr lang="en-US" sz="1200" b="0" i="0" u="none" strike="noStrike" kern="1200" dirty="0">
                <a:solidFill>
                  <a:schemeClr val="tx1"/>
                </a:solidFill>
                <a:effectLst/>
                <a:latin typeface="+mn-lt"/>
                <a:ea typeface="+mn-ea"/>
                <a:cs typeface="+mn-cs"/>
              </a:rPr>
              <a:t>The data team can then launch notebooks attached to the Spark pool and author the code that uses their favorite libraries.</a:t>
            </a:r>
          </a:p>
          <a:p>
            <a:endParaRPr lang="en-US" b="1" dirty="0"/>
          </a:p>
        </p:txBody>
      </p:sp>
      <p:sp>
        <p:nvSpPr>
          <p:cNvPr id="4" name="Slide Number Placeholder 3"/>
          <p:cNvSpPr>
            <a:spLocks noGrp="1"/>
          </p:cNvSpPr>
          <p:nvPr>
            <p:ph type="sldNum" sz="quarter" idx="5"/>
          </p:nvPr>
        </p:nvSpPr>
        <p:spPr/>
        <p:txBody>
          <a:bodyPr/>
          <a:lstStyle/>
          <a:p>
            <a:fld id="{0998D5BB-B127-481F-BC0A-2F77C576BB34}" type="slidenum">
              <a:rPr lang="en-US" smtClean="0"/>
              <a:t>60</a:t>
            </a:fld>
            <a:endParaRPr lang="en-US" dirty="0"/>
          </a:p>
        </p:txBody>
      </p:sp>
    </p:spTree>
    <p:extLst>
      <p:ext uri="{BB962C8B-B14F-4D97-AF65-F5344CB8AC3E}">
        <p14:creationId xmlns:p14="http://schemas.microsoft.com/office/powerpoint/2010/main" val="37395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Their sales transaction dataset exceeds a billion rows. For their downstream reporting queries, they need to be able to join, project and filter these rows in no longer than 10s of seconds. WWI is concerned their data is just too big to do this.</a:t>
            </a:r>
          </a:p>
          <a:p>
            <a:endParaRPr lang="en-US" sz="1200" b="1"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specific indexing techniques should they use to reach this kind of performance for their fact tables? Why?</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Clustered Columnstore Indexes. As they offer the highest level of data compression and best overall query performance, columnstore indexes are usually the best choice for large tables such as fact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you recommend the same approach for tables they have with less than 100 million rows?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For "small" tables with less than 100 million rows, they should consider Heap tables.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should they configure indexes on their smaller lookup tables (e.g., those that contain store names and addresses)?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Heap tables. For small lookup tables, less than 100 million rows, often heap tables make sense. Cluster columnstore tables begin to achieve optimal compression once there is more than 100 million rows.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would you suggest for their larger lookup tables that are used just for point lookups that retrieve only a single row? How could they makes these more flexible so that queries filtering against different sets of columns would still yield efficient lookups?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Use clustered indexes. Clustered indexes may outperform clustered columnstore tables when a single row needs to be quickly retrieved. For queries where a single or a very few number of rows to lookup is required to perform with extreme speed, consider a clustered index or non-clustered secondary index.</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disadvantage to using a clustered index is that the only queries that benefit are the ones that use a highly selective filter on the clustered index column. To improve filter performance on other columns, a non-clustered index can be added to other columns.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However, be aware that each index which is added to a table adds both space and processing time to data loads.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should they use for the fastest loading of staging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heap table. If you are loading data only to stage it before running more transformations, loading the table to heap table is much faster than loading the data to a clustered columnstore table.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temporary table. Loading data to a temporary table loads faster than loading a table to permanent storage.</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61</a:t>
            </a:fld>
            <a:endParaRPr lang="en-US" dirty="0"/>
          </a:p>
        </p:txBody>
      </p:sp>
    </p:spTree>
    <p:extLst>
      <p:ext uri="{BB962C8B-B14F-4D97-AF65-F5344CB8AC3E}">
        <p14:creationId xmlns:p14="http://schemas.microsoft.com/office/powerpoint/2010/main" val="31543709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are the typical issues they should look out for with regards to distributed table design for the following scenarios?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smallest fact table exceeds several GB’s and by their nature experiences frequent inserts.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hash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hash-distributed table distributes table rows across the Compute nodes by using a deterministic hash function to assign each row to one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Since identical values always hash to the same distribution, the data warehouse has built-in knowledge of the row locations. SQL Data Warehouse uses this knowledge to minimize data movement during queries, which improves query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Hash-distributed tables work well for large fact tables in a star schema. They can have very large numbers of rows and still achieve high performance.</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a hash-distributed table when:</a:t>
            </a:r>
          </a:p>
          <a:p>
            <a:r>
              <a:rPr lang="en-US" sz="1200" b="0" i="0" u="none" strike="noStrike" kern="1200" dirty="0">
                <a:solidFill>
                  <a:schemeClr val="tx1"/>
                </a:solidFill>
                <a:effectLst/>
                <a:latin typeface="+mn-lt"/>
                <a:ea typeface="+mn-ea"/>
                <a:cs typeface="+mn-cs"/>
              </a:rPr>
              <a:t>	The table size on disk is more than 2 GB.</a:t>
            </a:r>
          </a:p>
          <a:p>
            <a:pPr lvl="2"/>
            <a:r>
              <a:rPr lang="en-US" sz="1200" b="0" i="0" u="none" strike="noStrike" kern="1200" dirty="0">
                <a:solidFill>
                  <a:schemeClr val="tx1"/>
                </a:solidFill>
                <a:effectLst/>
                <a:latin typeface="+mn-lt"/>
                <a:ea typeface="+mn-ea"/>
                <a:cs typeface="+mn-cs"/>
              </a:rPr>
              <a:t>The table has frequent insert, update, and delete operations.</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As they develop the data warehouse, the WWI data team identified some tables created from the raw input that might be useful, but they don’t currently join to other tables and they are not sure of the best columns they should use for distributing the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round-robin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round-robin distributed table distributes table rows evenly across all distributions. The assignment of rows to distributions is random. Unlike hash-distributed tables, rows with equal values are not guaranteed to be assigned to the same distribution.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 a result, the system sometimes needs to invoke a data movement operation to better organize your data before it can resolve a query. This extra step can slow down your queries. For example, joining a round-robin table usually requires reshuffling the rows, which is a performance hit.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Consider using the round-robin distribution for your table in the following scenarios:</a:t>
            </a:r>
          </a:p>
          <a:p>
            <a:pPr lvl="2"/>
            <a:r>
              <a:rPr lang="en-US" sz="1200" b="0" i="0" u="none" strike="noStrike" kern="1200" dirty="0">
                <a:solidFill>
                  <a:schemeClr val="tx1"/>
                </a:solidFill>
                <a:effectLst/>
                <a:latin typeface="+mn-lt"/>
                <a:ea typeface="+mn-ea"/>
                <a:cs typeface="+mn-cs"/>
              </a:rPr>
              <a:t>When getting started as a simple starting point since it is the default</a:t>
            </a:r>
          </a:p>
          <a:p>
            <a:pPr lvl="2"/>
            <a:r>
              <a:rPr lang="en-US" sz="1200" b="0" i="0" u="none" strike="noStrike" kern="1200" dirty="0">
                <a:solidFill>
                  <a:schemeClr val="tx1"/>
                </a:solidFill>
                <a:effectLst/>
                <a:latin typeface="+mn-lt"/>
                <a:ea typeface="+mn-ea"/>
                <a:cs typeface="+mn-cs"/>
              </a:rPr>
              <a:t>If there is no obvious joining key</a:t>
            </a:r>
          </a:p>
          <a:p>
            <a:pPr lvl="2"/>
            <a:r>
              <a:rPr lang="en-US" sz="1200" b="0" i="0" u="none" strike="noStrike" kern="1200" dirty="0">
                <a:solidFill>
                  <a:schemeClr val="tx1"/>
                </a:solidFill>
                <a:effectLst/>
                <a:latin typeface="+mn-lt"/>
                <a:ea typeface="+mn-ea"/>
                <a:cs typeface="+mn-cs"/>
              </a:rPr>
              <a:t>If there is not good candidate column for hash distributing the table</a:t>
            </a:r>
          </a:p>
          <a:p>
            <a:pPr lvl="2"/>
            <a:r>
              <a:rPr lang="en-US" sz="1200" b="0" i="0" u="none" strike="noStrike" kern="1200" dirty="0">
                <a:solidFill>
                  <a:schemeClr val="tx1"/>
                </a:solidFill>
                <a:effectLst/>
                <a:latin typeface="+mn-lt"/>
                <a:ea typeface="+mn-ea"/>
                <a:cs typeface="+mn-cs"/>
              </a:rPr>
              <a:t>If the table does not share a common join key with other tables</a:t>
            </a:r>
          </a:p>
          <a:p>
            <a:pPr lvl="2"/>
            <a:r>
              <a:rPr lang="en-US" sz="1200" b="0" i="0" u="none" strike="noStrike" kern="1200" dirty="0">
                <a:solidFill>
                  <a:schemeClr val="tx1"/>
                </a:solidFill>
                <a:effectLst/>
                <a:latin typeface="+mn-lt"/>
                <a:ea typeface="+mn-ea"/>
                <a:cs typeface="+mn-cs"/>
              </a:rPr>
              <a:t>If the join is less significant than other joins in the query</a:t>
            </a:r>
          </a:p>
          <a:p>
            <a:pPr lvl="2"/>
            <a:r>
              <a:rPr lang="en-US" sz="1200" b="0" i="0" u="none" strike="noStrike" kern="1200" dirty="0">
                <a:solidFill>
                  <a:schemeClr val="tx1"/>
                </a:solidFill>
                <a:effectLst/>
                <a:latin typeface="+mn-lt"/>
                <a:ea typeface="+mn-ea"/>
                <a:cs typeface="+mn-cs"/>
              </a:rPr>
              <a:t>When the table is a temporary staging table</a:t>
            </a:r>
          </a:p>
          <a:p>
            <a:pPr lvl="2"/>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data engineers sometimes use temporary staging tables in their data preparation.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a round-robin distributed table.</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They have lookup tables that range from several hundred MBs to 1.5 GBs.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using replicated tables.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 replicated table has a full copy of the table accessible on each Compute node. Replicating a table removes the need to transfer data among Compute nodes before a join or aggregation. Since the table has multiple copies, replicated tables work best when the table size is less than 2 GB compressed.</a:t>
            </a:r>
          </a:p>
        </p:txBody>
      </p:sp>
      <p:sp>
        <p:nvSpPr>
          <p:cNvPr id="4" name="Slide Number Placeholder 3"/>
          <p:cNvSpPr>
            <a:spLocks noGrp="1"/>
          </p:cNvSpPr>
          <p:nvPr>
            <p:ph type="sldNum" sz="quarter" idx="5"/>
          </p:nvPr>
        </p:nvSpPr>
        <p:spPr/>
        <p:txBody>
          <a:bodyPr/>
          <a:lstStyle/>
          <a:p>
            <a:fld id="{0998D5BB-B127-481F-BC0A-2F77C576BB34}" type="slidenum">
              <a:rPr lang="en-US" smtClean="0"/>
              <a:t>62</a:t>
            </a:fld>
            <a:endParaRPr lang="en-US" dirty="0"/>
          </a:p>
        </p:txBody>
      </p:sp>
    </p:spTree>
    <p:extLst>
      <p:ext uri="{BB962C8B-B14F-4D97-AF65-F5344CB8AC3E}">
        <p14:creationId xmlns:p14="http://schemas.microsoft.com/office/powerpoint/2010/main" val="19945994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Some of their data contains columns in the JSON format, how could they flatten these hierarchical fields to a tabular structure?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Azure Synapse SQL serverless along with the T-SQL OPENJSON, JSON_VALUE, and JSON_QUERY statements.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What approach can they use to update the JSON data?</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use JSON_MODIFY with the UPDATE statement.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In some of their queries, they are OK trading off speed of returning counts for a small reduction in accuracy. How might they do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use the APPROXIMATE_COUNT_DISTINCT statement which uses the HyperLogLog to return a result with an average 2% accuracy of the true cardinality. For example, if COUNT(DISTINCT) returns 1,000,000, then with approximate execution you will get a value between 999,736 to 1,016,234.</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Their downstream reports are used by many users, which often means the same query is being executed repeatedly against data that does not change that often. What can WWI to improve the performance of these types of queries? How does this approach work when the underlying data changes?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consider result-set caching.</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Cache the results of a query in provisioned Azure Synapse SQL Pool storage. This enables interactive response times for repetitive queries against tables with infrequent data changes.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result-set cache persists even if SQL pool is paused and resumed later.</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Query cache is invalidated and refreshed when underlying table data or query code changes.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Result cache is evicted regularly based on a time-aware least recently used algorithm (TLRU).</a:t>
            </a:r>
          </a:p>
        </p:txBody>
      </p:sp>
      <p:sp>
        <p:nvSpPr>
          <p:cNvPr id="4" name="Slide Number Placeholder 3"/>
          <p:cNvSpPr>
            <a:spLocks noGrp="1"/>
          </p:cNvSpPr>
          <p:nvPr>
            <p:ph type="sldNum" sz="quarter" idx="5"/>
          </p:nvPr>
        </p:nvSpPr>
        <p:spPr/>
        <p:txBody>
          <a:bodyPr/>
          <a:lstStyle/>
          <a:p>
            <a:fld id="{0998D5BB-B127-481F-BC0A-2F77C576BB34}" type="slidenum">
              <a:rPr lang="en-US" smtClean="0"/>
              <a:t>63</a:t>
            </a:fld>
            <a:endParaRPr lang="en-US" dirty="0"/>
          </a:p>
        </p:txBody>
      </p:sp>
    </p:spTree>
    <p:extLst>
      <p:ext uri="{BB962C8B-B14F-4D97-AF65-F5344CB8AC3E}">
        <p14:creationId xmlns:p14="http://schemas.microsoft.com/office/powerpoint/2010/main" val="38156341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What product can WWI use to visualize their retail transaction data? Is it a separate tool that they need to install?</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Power BI. They can create, edit and view Power BI reports directly within the Azure Synapse Studio. They can also use Power BI Desktop to create and publish both datasets and reports that are then available within Azure Synapse Studio.</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Can they use this same tool to visualize both the batch and streaming data in a single dashboard view?</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Yes. Power BI can be used to create dashboards that visualize both kinds of data.</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With the product you recommend, do they need to load all the data into the data warehouse before they can create reports against it?</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they only need to load the data into Azure Storage. Using Azure Synapse SQL serverless and Power BI they can create reports against the data directly.</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64</a:t>
            </a:fld>
            <a:endParaRPr lang="en-US" dirty="0"/>
          </a:p>
        </p:txBody>
      </p:sp>
    </p:spTree>
    <p:extLst>
      <p:ext uri="{BB962C8B-B14F-4D97-AF65-F5344CB8AC3E}">
        <p14:creationId xmlns:p14="http://schemas.microsoft.com/office/powerpoint/2010/main" val="8886914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In previous efforts, WWI systems struggled with their popularity. Exploratory queries that were not time sensitive would saturate the available resources and delay the execution of higher priority queries supporting critical reports. Explain how your solution helps to resolve this.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We can separate marketing workloads from say the finance workloads using workload management.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WWI should configure Workload Management in Azure Synapse Analytics which serves to prevent this situation.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manages resources, ensures highly efficient resource utilization, and maximizes return on investment (ROI).</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three pillars of Workload Management are: </a:t>
            </a:r>
          </a:p>
          <a:p>
            <a:pPr lvl="2"/>
            <a:r>
              <a:rPr lang="en-US" sz="1200" b="0" i="0" u="none" strike="noStrike" kern="1200" dirty="0">
                <a:solidFill>
                  <a:schemeClr val="tx1"/>
                </a:solidFill>
                <a:effectLst/>
                <a:latin typeface="+mn-lt"/>
                <a:ea typeface="+mn-ea"/>
                <a:cs typeface="+mn-cs"/>
              </a:rPr>
              <a:t>Workload Classification – To assign a request to a workload group and set importance levels.</a:t>
            </a:r>
          </a:p>
          <a:p>
            <a:pPr lvl="2"/>
            <a:r>
              <a:rPr lang="en-US" sz="1200" b="0" i="0" u="none" strike="noStrike" kern="1200" dirty="0">
                <a:solidFill>
                  <a:schemeClr val="tx1"/>
                </a:solidFill>
                <a:effectLst/>
                <a:latin typeface="+mn-lt"/>
                <a:ea typeface="+mn-ea"/>
                <a:cs typeface="+mn-cs"/>
              </a:rPr>
              <a:t>Workload Importance – To influence the order in which a request gets access to resources.</a:t>
            </a:r>
          </a:p>
          <a:p>
            <a:pPr lvl="2"/>
            <a:r>
              <a:rPr lang="en-US" sz="1200" b="0" i="0" u="none" strike="noStrike" kern="1200" dirty="0">
                <a:solidFill>
                  <a:schemeClr val="tx1"/>
                </a:solidFill>
                <a:effectLst/>
                <a:latin typeface="+mn-lt"/>
                <a:ea typeface="+mn-ea"/>
                <a:cs typeface="+mn-cs"/>
              </a:rPr>
              <a:t>Workload Isolation – To reserve resources for a workload group.</a:t>
            </a:r>
          </a:p>
          <a:p>
            <a:pPr lvl="2"/>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If workload management does not suffice, note that online scaling (which allows you to increase the cluster size without incurring downtime) and multi-cluster (which allows you to have several different clusters supporting a single data warehouse) are features that are coming soon.</a:t>
            </a:r>
          </a:p>
          <a:p>
            <a:pPr lvl="0"/>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What does your solution provide to WWI to help them identify issues such as suboptimal table distribution, data skew, cache misses, tempdb contention and suboptimal plan selection?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can leverage the Azure Advisor recommendations.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WWI recognizes there is a balance between the data warehouse software staying up to date and when they can afford downtime that might result. How can they establish their preferences with your solution, so they are never caught off guard with an upgrade?</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They should leverage maintenance windows, a feature of Azure Synapse Analytics. Within this they can: </a:t>
            </a:r>
          </a:p>
          <a:p>
            <a:pPr lvl="2"/>
            <a:r>
              <a:rPr lang="en-US" sz="1200" b="0" i="0" u="none" strike="noStrike" kern="1200" dirty="0">
                <a:solidFill>
                  <a:schemeClr val="tx1"/>
                </a:solidFill>
                <a:effectLst/>
                <a:latin typeface="+mn-lt"/>
                <a:ea typeface="+mn-ea"/>
                <a:cs typeface="+mn-cs"/>
              </a:rPr>
              <a:t>Choose a time window for upgrades.</a:t>
            </a:r>
          </a:p>
          <a:p>
            <a:pPr lvl="2"/>
            <a:r>
              <a:rPr lang="en-US" sz="1200" b="0" i="0" u="none" strike="noStrike" kern="1200" dirty="0">
                <a:solidFill>
                  <a:schemeClr val="tx1"/>
                </a:solidFill>
                <a:effectLst/>
                <a:latin typeface="+mn-lt"/>
                <a:ea typeface="+mn-ea"/>
                <a:cs typeface="+mn-cs"/>
              </a:rPr>
              <a:t>Select a primary and secondary window within a seven-day period, where windows can be from 3 to 8 hours.</a:t>
            </a:r>
          </a:p>
          <a:p>
            <a:pPr lvl="2"/>
            <a:r>
              <a:rPr lang="en-US" sz="1200" b="0" i="0" u="none" strike="noStrike" kern="1200" dirty="0">
                <a:solidFill>
                  <a:schemeClr val="tx1"/>
                </a:solidFill>
                <a:effectLst/>
                <a:latin typeface="+mn-lt"/>
                <a:ea typeface="+mn-ea"/>
                <a:cs typeface="+mn-cs"/>
              </a:rPr>
              <a:t>Receive 24-hour advance notification for maintenance events.</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65</a:t>
            </a:fld>
            <a:endParaRPr lang="en-US" dirty="0"/>
          </a:p>
        </p:txBody>
      </p:sp>
    </p:spTree>
    <p:extLst>
      <p:ext uri="{BB962C8B-B14F-4D97-AF65-F5344CB8AC3E}">
        <p14:creationId xmlns:p14="http://schemas.microsoft.com/office/powerpoint/2010/main" val="18426779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How does your solution provide unified authentication, such as across SQL and Spark workloads?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Azure Synapse Analytics uses Azure Active Directory (AAD) as its authentication mechanism. When a user logs into an Azure Synapse Analytics workspace, the active user's AAD credential is implicitly used to execute T-SQL queries on a SQL Pool, to run notebooks in a Spark Pool and to access Power BI reports. This same AAD credential is also utilized in controlling access to the data stored within SQL Pool Databases or stored within a hierarchical file system in Azure Storage (Azure Data Lake Store Gen2 or ADLS Gen2). By leveraging AAD, Azure Synapse Analytics allows for the centralized management of user identities.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How is access to data authorized for data stored in Azure Data Lake Store Gen2? In SQL Pool databases?</a:t>
            </a:r>
          </a:p>
          <a:p>
            <a:endParaRPr lang="en-US" sz="1200" b="0" i="0" u="none" strike="noStrike" kern="1200" dirty="0">
              <a:solidFill>
                <a:schemeClr val="tx1"/>
              </a:solidFill>
              <a:effectLst/>
              <a:latin typeface="+mn-lt"/>
              <a:ea typeface="+mn-ea"/>
              <a:cs typeface="+mn-cs"/>
            </a:endParaRPr>
          </a:p>
          <a:p>
            <a:r>
              <a:rPr lang="en-US" sz="1200" b="0" i="1" u="sng" strike="noStrike" kern="1200" dirty="0">
                <a:solidFill>
                  <a:schemeClr val="tx1"/>
                </a:solidFill>
                <a:effectLst/>
                <a:latin typeface="+mn-lt"/>
                <a:ea typeface="+mn-ea"/>
                <a:cs typeface="+mn-cs"/>
              </a:rPr>
              <a:t>Authorization in ADLS gen2</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From an authorization standpoint, course grained access control can be applied at the container level in Azure Storage by specifying AAD roles. Furthermore, fine grained access control is enabled by setting POSIX ACLs at the folder level.</a:t>
            </a:r>
          </a:p>
          <a:p>
            <a:endParaRPr lang="en-US" sz="1200" b="0" i="0" u="none" strike="noStrike" kern="1200" dirty="0">
              <a:solidFill>
                <a:schemeClr val="tx1"/>
              </a:solidFill>
              <a:effectLst/>
              <a:latin typeface="+mn-lt"/>
              <a:ea typeface="+mn-ea"/>
              <a:cs typeface="+mn-cs"/>
            </a:endParaRPr>
          </a:p>
          <a:p>
            <a:r>
              <a:rPr lang="en-US" sz="1200" b="0" i="1" u="sng" strike="noStrike" kern="1200" dirty="0">
                <a:solidFill>
                  <a:schemeClr val="tx1"/>
                </a:solidFill>
                <a:effectLst/>
                <a:latin typeface="+mn-lt"/>
                <a:ea typeface="+mn-ea"/>
                <a:cs typeface="+mn-cs"/>
              </a:rPr>
              <a:t>Authorization in databases</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Management of database permissions is performed by setting access permissions on Azure Active Directory groups and users, which are external to the database. Object level security allows you to control permissions on tables, views, stored procedures and functions.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66</a:t>
            </a:fld>
            <a:endParaRPr lang="en-US" dirty="0"/>
          </a:p>
        </p:txBody>
      </p:sp>
    </p:spTree>
    <p:extLst>
      <p:ext uri="{BB962C8B-B14F-4D97-AF65-F5344CB8AC3E}">
        <p14:creationId xmlns:p14="http://schemas.microsoft.com/office/powerpoint/2010/main" val="19520983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One of WWI's challenges is that while multiple departments might be able to query a given table, what data they should be allowed to see depends on their department or role within the company. How could your solution support this? You should suggest three options.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WWI could achieve this in several ways using either Row Level Security, Column Level Security or Dynamic Data Masking. They might even benefit from all three being applied to the same table depending on their needs.</a:t>
            </a:r>
          </a:p>
          <a:p>
            <a:endParaRPr lang="en-US" sz="1200" b="0" i="0" u="none" strike="noStrike" kern="1200" dirty="0">
              <a:solidFill>
                <a:schemeClr val="tx1"/>
              </a:solidFill>
              <a:effectLst/>
              <a:latin typeface="+mn-lt"/>
              <a:ea typeface="+mn-ea"/>
              <a:cs typeface="+mn-cs"/>
            </a:endParaRPr>
          </a:p>
          <a:p>
            <a:r>
              <a:rPr lang="en-US" sz="1200" b="0" i="1" u="sng" strike="noStrike" kern="1200" dirty="0">
                <a:solidFill>
                  <a:schemeClr val="tx1"/>
                </a:solidFill>
                <a:effectLst/>
                <a:latin typeface="+mn-lt"/>
                <a:ea typeface="+mn-ea"/>
                <a:cs typeface="+mn-cs"/>
              </a:rPr>
              <a:t>Row Level Security</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In Azure Synapse Analytics, tables in SQL Pool databases support Row Level Security (RLS). RLS enables you to implement restrictions on data row access. The access restriction logic is located in the database tier rather than away from the data in another application tier. The database system applies the access restrictions every time that data access is attempted from any tier. Think of RLS as effectively filtering out rows the user is not authorized to select, update or delete. This makes your security system more reliable and robust by reducing the surface area of your security system.</a:t>
            </a:r>
          </a:p>
          <a:p>
            <a:endParaRPr lang="en-US" sz="1200" b="0" i="0" u="none" strike="noStrike" kern="1200" dirty="0">
              <a:solidFill>
                <a:schemeClr val="tx1"/>
              </a:solidFill>
              <a:effectLst/>
              <a:latin typeface="+mn-lt"/>
              <a:ea typeface="+mn-ea"/>
              <a:cs typeface="+mn-cs"/>
            </a:endParaRPr>
          </a:p>
          <a:p>
            <a:r>
              <a:rPr lang="en-US" sz="1200" b="0" i="1" u="sng" strike="noStrike" kern="1200" dirty="0">
                <a:solidFill>
                  <a:schemeClr val="tx1"/>
                </a:solidFill>
                <a:effectLst/>
                <a:latin typeface="+mn-lt"/>
                <a:ea typeface="+mn-ea"/>
                <a:cs typeface="+mn-cs"/>
              </a:rPr>
              <a:t>Columns Level Security</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In addition, tables in SQL Pool databases support Column Level Security (CLS). CLS enables you to control access to specific columns in a database table based on a user's group membership or execution context.</a:t>
            </a:r>
          </a:p>
          <a:p>
            <a:endParaRPr lang="en-US" sz="1200" b="0" i="0" u="none" strike="noStrike" kern="1200" dirty="0">
              <a:solidFill>
                <a:schemeClr val="tx1"/>
              </a:solidFill>
              <a:effectLst/>
              <a:latin typeface="+mn-lt"/>
              <a:ea typeface="+mn-ea"/>
              <a:cs typeface="+mn-cs"/>
            </a:endParaRPr>
          </a:p>
          <a:p>
            <a:r>
              <a:rPr lang="en-US" sz="1200" b="0" i="1" u="sng" strike="noStrike" kern="1200" dirty="0">
                <a:solidFill>
                  <a:schemeClr val="tx1"/>
                </a:solidFill>
                <a:effectLst/>
                <a:latin typeface="+mn-lt"/>
                <a:ea typeface="+mn-ea"/>
                <a:cs typeface="+mn-cs"/>
              </a:rPr>
              <a:t>Dynamic Data Masking</a:t>
            </a:r>
            <a:r>
              <a:rPr lang="en-US" sz="1200" b="1"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 Alternately, if parts only parts of a field need to be displayed according to the users' group membership (such as displaying only a few characters of an email address), then WWI could use Dynamic Data Masking.</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Can the solution help WWI discover, track and remediate security misconfigurations and detect threats? How?</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There are two primary ways: using the SQL Vulnerability Assessment and with SQL Threat Detection.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SQL Vulnerability Assessment is an easy to use service that can help you discover, track, and remediate potential database vulnerabilities. It provides visibility into your database security state and allows constant improvements. In short, it: </a:t>
            </a:r>
          </a:p>
          <a:p>
            <a:endParaRPr lang="en-US" sz="1200" b="0" i="0" u="none" strike="noStrike" kern="1200" dirty="0">
              <a:solidFill>
                <a:schemeClr val="tx1"/>
              </a:solidFill>
              <a:effectLst/>
              <a:latin typeface="+mn-lt"/>
              <a:ea typeface="+mn-ea"/>
              <a:cs typeface="+mn-cs"/>
            </a:endParaRPr>
          </a:p>
          <a:p>
            <a:pPr lvl="2"/>
            <a:r>
              <a:rPr lang="en-US" sz="1200" b="0" i="0" u="none" strike="noStrike" kern="1200" dirty="0">
                <a:solidFill>
                  <a:schemeClr val="tx1"/>
                </a:solidFill>
                <a:effectLst/>
                <a:latin typeface="+mn-lt"/>
                <a:ea typeface="+mn-ea"/>
                <a:cs typeface="+mn-cs"/>
              </a:rPr>
              <a:t>Runs a set of security checks that identify security misconfigurations.</a:t>
            </a:r>
          </a:p>
          <a:p>
            <a:pPr lvl="2"/>
            <a:endParaRPr lang="en-US" sz="1200" b="0" i="0" u="none" strike="noStrike" kern="1200" dirty="0">
              <a:solidFill>
                <a:schemeClr val="tx1"/>
              </a:solidFill>
              <a:effectLst/>
              <a:latin typeface="+mn-lt"/>
              <a:ea typeface="+mn-ea"/>
              <a:cs typeface="+mn-cs"/>
            </a:endParaRPr>
          </a:p>
          <a:p>
            <a:pPr lvl="2"/>
            <a:r>
              <a:rPr lang="en-US" sz="1200" b="0" i="0" u="none" strike="noStrike" kern="1200" dirty="0">
                <a:solidFill>
                  <a:schemeClr val="tx1"/>
                </a:solidFill>
                <a:effectLst/>
                <a:latin typeface="+mn-lt"/>
                <a:ea typeface="+mn-ea"/>
                <a:cs typeface="+mn-cs"/>
              </a:rPr>
              <a:t>Allows setting a security baseline that customize the results to suit your environment.</a:t>
            </a:r>
          </a:p>
          <a:p>
            <a:pPr lvl="2"/>
            <a:endParaRPr lang="en-US" sz="1200" b="0" i="0" u="none" strike="noStrike" kern="1200" dirty="0">
              <a:solidFill>
                <a:schemeClr val="tx1"/>
              </a:solidFill>
              <a:effectLst/>
              <a:latin typeface="+mn-lt"/>
              <a:ea typeface="+mn-ea"/>
              <a:cs typeface="+mn-cs"/>
            </a:endParaRPr>
          </a:p>
          <a:p>
            <a:pPr lvl="2"/>
            <a:r>
              <a:rPr lang="en-US" sz="1200" b="0" i="0" u="none" strike="noStrike" kern="1200" dirty="0">
                <a:solidFill>
                  <a:schemeClr val="tx1"/>
                </a:solidFill>
                <a:effectLst/>
                <a:latin typeface="+mn-lt"/>
                <a:ea typeface="+mn-ea"/>
                <a:cs typeface="+mn-cs"/>
              </a:rPr>
              <a:t>Provides a clear report which is very helpful for security audits.</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The SQL Vulnerability Assessment is run from the Azure Portal. It takes a few seconds to run and is entirely read-only. It does not make any changes to your database.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When the scan completes, you will presented with a report. The report presents an overview of your security state; how many issues were found, and their respective severities. Results include warnings on deviations from best practices, as well as a snapshot of your security-related settings, such as database principals and roles and their associated permissions. The scan report also provides a map of sensitive data discovered in your database, and includes recommendations of the built-in methods available to protect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From the report you can drill-down to each failed result to understand the impact of the finding, and why each security check failed. You can use the actionable remediation information provided by the report to resolve the issue, for example, by running a generated remediation script in a new query editor window.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you review your assessment results, you can mark specific results as being an acceptable Baseline in your environment. The baseline is essentially a customization of how the results are reported. Results that match the baseline are considered as passing in subsequent scans.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SQL Threat Detection allows you to respond to unusual and harmful attempts to breach your database, including detecting potential SQL injection attacks, unusual access and data exfiltration activities and emailing actionable alerts to investigate and remediate. It is configured in the Azure Portal.</a:t>
            </a:r>
          </a:p>
          <a:p>
            <a:pPr lvl="1"/>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67</a:t>
            </a:fld>
            <a:endParaRPr lang="en-US" dirty="0"/>
          </a:p>
        </p:txBody>
      </p:sp>
    </p:spTree>
    <p:extLst>
      <p:ext uri="{BB962C8B-B14F-4D97-AF65-F5344CB8AC3E}">
        <p14:creationId xmlns:p14="http://schemas.microsoft.com/office/powerpoint/2010/main" val="36151319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Can WWI use this same solution to monitor for sensitive information by enabling them to discover, classify and protect and track access to such data?</a:t>
            </a:r>
          </a:p>
          <a:p>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Yes, by using SQL Data Discovery and Classification, which: </a:t>
            </a:r>
          </a:p>
          <a:p>
            <a:pPr lvl="2"/>
            <a:endParaRPr lang="en-US" sz="1200" b="0" i="0" u="none" strike="noStrike" kern="1200" dirty="0">
              <a:solidFill>
                <a:schemeClr val="tx1"/>
              </a:solidFill>
              <a:effectLst/>
              <a:latin typeface="+mn-lt"/>
              <a:ea typeface="+mn-ea"/>
              <a:cs typeface="+mn-cs"/>
            </a:endParaRPr>
          </a:p>
          <a:p>
            <a:pPr lvl="2"/>
            <a:r>
              <a:rPr lang="en-US" sz="1200" b="0" i="0" u="none" strike="noStrike" kern="1200" dirty="0">
                <a:solidFill>
                  <a:schemeClr val="tx1"/>
                </a:solidFill>
                <a:effectLst/>
                <a:latin typeface="+mn-lt"/>
                <a:ea typeface="+mn-ea"/>
                <a:cs typeface="+mn-cs"/>
              </a:rPr>
              <a:t>Automatically discovers columns containing potentially sensitive data.</a:t>
            </a:r>
          </a:p>
          <a:p>
            <a:pPr lvl="2"/>
            <a:endParaRPr lang="en-US" sz="1200" b="0" i="0" u="none" strike="noStrike" kern="1200" dirty="0">
              <a:solidFill>
                <a:schemeClr val="tx1"/>
              </a:solidFill>
              <a:effectLst/>
              <a:latin typeface="+mn-lt"/>
              <a:ea typeface="+mn-ea"/>
              <a:cs typeface="+mn-cs"/>
            </a:endParaRPr>
          </a:p>
          <a:p>
            <a:pPr lvl="2"/>
            <a:r>
              <a:rPr lang="en-US" sz="1200" b="0" i="0" u="none" strike="noStrike" kern="1200" dirty="0">
                <a:solidFill>
                  <a:schemeClr val="tx1"/>
                </a:solidFill>
                <a:effectLst/>
                <a:latin typeface="+mn-lt"/>
                <a:ea typeface="+mn-ea"/>
                <a:cs typeface="+mn-cs"/>
              </a:rPr>
              <a:t>Provides a simple way to review and apply the classification recommendations through the Azure portal.</a:t>
            </a:r>
          </a:p>
          <a:p>
            <a:pPr lvl="2"/>
            <a:endParaRPr lang="en-US" sz="1200" b="0" i="0" u="none" strike="noStrike" kern="1200" dirty="0">
              <a:solidFill>
                <a:schemeClr val="tx1"/>
              </a:solidFill>
              <a:effectLst/>
              <a:latin typeface="+mn-lt"/>
              <a:ea typeface="+mn-ea"/>
              <a:cs typeface="+mn-cs"/>
            </a:endParaRPr>
          </a:p>
          <a:p>
            <a:pPr lvl="2"/>
            <a:r>
              <a:rPr lang="en-US" sz="1200" b="0" i="0" u="none" strike="noStrike" kern="1200" dirty="0">
                <a:solidFill>
                  <a:schemeClr val="tx1"/>
                </a:solidFill>
                <a:effectLst/>
                <a:latin typeface="+mn-lt"/>
                <a:ea typeface="+mn-ea"/>
                <a:cs typeface="+mn-cs"/>
              </a:rPr>
              <a:t>Persists sensitive data labels in the database (as metadata attributes), audits and detects access to the sensitive data. It includes a built-in set of labels and information types; however users can choose to define custom labels across Azure tenant using Azure Security Center.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This feature is accessed using the Azure Portal.</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From a network security standpoint, how should your solution be secured?</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WWI should deploy their Azure Synapse Analytics workspace within a managed workspace Virtual Network (VNet), and then use managed private endpoints to establish a private link to Azure resources. By using a private link, traffic between their VNet and Azure Synapse Analytics workspace traverses entirely over the Microsoft backbone network, which protects against data exfiltration risks. You establish a private link to a resource by creating a private endpoint. Private endpoint uses a private IP address from the VNet to effectively bring the service "into" the VNet. Azure Synapse Analytics creates two Managed private endpoints automatically when the Azure Synapse workspace is created within a managed VNet.</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998D5BB-B127-481F-BC0A-2F77C576BB34}" type="slidenum">
              <a:rPr lang="en-US" smtClean="0"/>
              <a:t>68</a:t>
            </a:fld>
            <a:endParaRPr lang="en-US" dirty="0"/>
          </a:p>
        </p:txBody>
      </p:sp>
    </p:spTree>
    <p:extLst>
      <p:ext uri="{BB962C8B-B14F-4D97-AF65-F5344CB8AC3E}">
        <p14:creationId xmlns:p14="http://schemas.microsoft.com/office/powerpoint/2010/main" val="35595807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WWI understands that Azure offers several services with overlapping capabilities.  They do not want to spend the time stitching them together to get to the desired analytics solution.</a:t>
            </a:r>
            <a:br>
              <a:rPr lang="en-US" sz="1200" b="1" i="0" u="none" strike="noStrike" kern="1200" dirty="0">
                <a:solidFill>
                  <a:schemeClr val="tx1"/>
                </a:solidFill>
                <a:effectLst/>
                <a:latin typeface="+mn-lt"/>
                <a:ea typeface="+mn-ea"/>
                <a:cs typeface="+mn-cs"/>
              </a:rPr>
            </a:br>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Azure Synapse Analytics was designed to address exactly this situation and enables customers to quickly get to creating business value from their analytics instead of spending time on plumbing infrastructure connecting disparate services.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WWI have seen demos from competing systems that claim to load massive datasets in seconds. Does Azure offer such a solution?</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Azure Synapse Analytics is Microsoft's answer to this challenge and is designed for supporting fast loads of massive datasets.</a:t>
            </a:r>
          </a:p>
          <a:p>
            <a:endParaRPr lang="en-US" sz="1200" b="0" i="0" u="none" strike="noStrike" kern="1200" dirty="0">
              <a:solidFill>
                <a:schemeClr val="tx1"/>
              </a:solidFill>
              <a:effectLst/>
              <a:latin typeface="+mn-lt"/>
              <a:ea typeface="+mn-ea"/>
              <a:cs typeface="+mn-cs"/>
            </a:endParaRPr>
          </a:p>
          <a:p>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69</a:t>
            </a:fld>
            <a:endParaRPr lang="en-US" dirty="0"/>
          </a:p>
        </p:txBody>
      </p:sp>
    </p:spTree>
    <p:extLst>
      <p:ext uri="{BB962C8B-B14F-4D97-AF65-F5344CB8AC3E}">
        <p14:creationId xmlns:p14="http://schemas.microsoft.com/office/powerpoint/2010/main" val="4115832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a:t>
            </a:fld>
            <a:endParaRPr lang="en-US" dirty="0"/>
          </a:p>
        </p:txBody>
      </p:sp>
    </p:spTree>
    <p:extLst>
      <p:ext uri="{BB962C8B-B14F-4D97-AF65-F5344CB8AC3E}">
        <p14:creationId xmlns:p14="http://schemas.microsoft.com/office/powerpoint/2010/main" val="24337334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Is it really possible to minimize the number of disparate services they use across ingest, transformation, querying and storage, so that WWI team of data engineers, data scientists and database administrators can master one tool, and can build shared best practices for development, management and monitoring?</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Yes, Azure Synapse Analytics provides an integrated environment that does exactly this.</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WWI have heard of serverless querying, does Azure offer this? Does it support querying the data at the scale of WWI and what formats does it support? Would this be appropriate for supporting WWI dashboards or reports?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Azure Synapse Analytics support serverless querying via the serverless SQL endpoint.</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Azure Synapse SQL serverless is an always available SQL endpoint that provides T-SQL querying over high scale data in Azure Storage, and is ideal for ad hoc or bursty workloads.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Supports data in various formats (Parquet, CSV, JSON)</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It would be appropriate for dashboards and reports, as it supports Power BI and can be used refresh dashboard datasets. It is also appropriate for basic data discovery and exploration and supporting "single query ETL" that  transforms Azure Storage based data in a massively parallel fashion.</a:t>
            </a:r>
          </a:p>
        </p:txBody>
      </p:sp>
      <p:sp>
        <p:nvSpPr>
          <p:cNvPr id="4" name="Slide Number Placeholder 3"/>
          <p:cNvSpPr>
            <a:spLocks noGrp="1"/>
          </p:cNvSpPr>
          <p:nvPr>
            <p:ph type="sldNum" sz="quarter" idx="10"/>
          </p:nvPr>
        </p:nvSpPr>
        <p:spPr/>
        <p:txBody>
          <a:bodyPr/>
          <a:lstStyle/>
          <a:p>
            <a:fld id="{0998D5BB-B127-481F-BC0A-2F77C576BB34}" type="slidenum">
              <a:rPr lang="en-US" smtClean="0"/>
              <a:t>70</a:t>
            </a:fld>
            <a:endParaRPr lang="en-US" dirty="0"/>
          </a:p>
        </p:txBody>
      </p:sp>
    </p:spTree>
    <p:extLst>
      <p:ext uri="{BB962C8B-B14F-4D97-AF65-F5344CB8AC3E}">
        <p14:creationId xmlns:p14="http://schemas.microsoft.com/office/powerpoint/2010/main" val="2079363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If Azure provides serverless querying, does selecting serverless remove the option of using pre-allocated query resources?</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No. This is a unique differentiator of Azure Synapse Analytics. Within one Azure Synapse Analytics workspace, they can have pre-provisioned Azure Synapse SQL Pools, and also have serverless querying using the Azure Synapse SQL serverless endpoint.</a:t>
            </a:r>
          </a:p>
          <a:p>
            <a:endParaRPr lang="en-US" sz="1200" b="0" i="0" u="none" strike="noStrike" kern="1200" dirty="0">
              <a:solidFill>
                <a:schemeClr val="tx1"/>
              </a:solidFill>
              <a:effectLst/>
              <a:latin typeface="+mn-lt"/>
              <a:ea typeface="+mn-ea"/>
              <a:cs typeface="+mn-cs"/>
            </a:endParaRPr>
          </a:p>
          <a:p>
            <a:r>
              <a:rPr lang="en-US" sz="1200" b="1" i="0" u="none" strike="noStrike" kern="1200" dirty="0">
                <a:solidFill>
                  <a:schemeClr val="tx1"/>
                </a:solidFill>
                <a:effectLst/>
                <a:latin typeface="+mn-lt"/>
                <a:ea typeface="+mn-ea"/>
                <a:cs typeface="+mn-cs"/>
              </a:rPr>
              <a:t>Would data be protected at rest and are there controls over the keys used to encrypt it?</a:t>
            </a:r>
          </a:p>
          <a:p>
            <a:endParaRPr lang="en-US" sz="1200" b="1"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For data stored in Azure Synapse SQL databases as well as data stored in Azure Storage (including Azure Data Lake Store Gen2), Azure Synapse Analytics supports transparent data encryption (TDE), which means all data is encrypted when written to disk and decrypted when read. When it comes to the keys used for encryption and decryption, TDE provides the option of using service managed keys that are supplied by Microsoft, or user managed keys that are provided by the customer and are stored securely in Azure Key Vault.</a:t>
            </a:r>
          </a:p>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71</a:t>
            </a:fld>
            <a:endParaRPr lang="en-US" dirty="0"/>
          </a:p>
        </p:txBody>
      </p:sp>
    </p:spTree>
    <p:extLst>
      <p:ext uri="{BB962C8B-B14F-4D97-AF65-F5344CB8AC3E}">
        <p14:creationId xmlns:p14="http://schemas.microsoft.com/office/powerpoint/2010/main" val="16810561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998D5BB-B127-481F-BC0A-2F77C576BB34}" type="slidenum">
              <a:rPr lang="en-US" smtClean="0"/>
              <a:t>72</a:t>
            </a:fld>
            <a:endParaRPr lang="en-US" dirty="0"/>
          </a:p>
        </p:txBody>
      </p:sp>
    </p:spTree>
    <p:extLst>
      <p:ext uri="{BB962C8B-B14F-4D97-AF65-F5344CB8AC3E}">
        <p14:creationId xmlns:p14="http://schemas.microsoft.com/office/powerpoint/2010/main" val="11846670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73</a:t>
            </a:fld>
            <a:endParaRPr lang="en-US" dirty="0"/>
          </a:p>
        </p:txBody>
      </p:sp>
    </p:spTree>
    <p:extLst>
      <p:ext uri="{BB962C8B-B14F-4D97-AF65-F5344CB8AC3E}">
        <p14:creationId xmlns:p14="http://schemas.microsoft.com/office/powerpoint/2010/main" val="6712855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8AB9A6D4-FB34-4BDB-BA1E-7271914431FC}" type="datetime8">
              <a:rPr lang="en-US" smtClean="0">
                <a:solidFill>
                  <a:prstClr val="black"/>
                </a:solidFill>
              </a:rPr>
              <a:t>12/12/2020 10:25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74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011344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8</a:t>
            </a:fld>
            <a:endParaRPr lang="en-US" dirty="0"/>
          </a:p>
        </p:txBody>
      </p:sp>
    </p:spTree>
    <p:extLst>
      <p:ext uri="{BB962C8B-B14F-4D97-AF65-F5344CB8AC3E}">
        <p14:creationId xmlns:p14="http://schemas.microsoft.com/office/powerpoint/2010/main" val="83329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998D5BB-B127-481F-BC0A-2F77C576BB34}" type="slidenum">
              <a:rPr lang="en-US" smtClean="0"/>
              <a:t>9</a:t>
            </a:fld>
            <a:endParaRPr lang="en-US" dirty="0"/>
          </a:p>
        </p:txBody>
      </p:sp>
    </p:spTree>
    <p:extLst>
      <p:ext uri="{BB962C8B-B14F-4D97-AF65-F5344CB8AC3E}">
        <p14:creationId xmlns:p14="http://schemas.microsoft.com/office/powerpoint/2010/main" val="18332978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7" y="2084187"/>
            <a:ext cx="8964185" cy="1793090"/>
          </a:xfrm>
          <a:noFill/>
        </p:spPr>
        <p:txBody>
          <a:bodyPr lIns="146304" tIns="91440" rIns="146304" bIns="91440" anchor="t" anchorCtr="0"/>
          <a:lstStyle>
            <a:lvl1pPr>
              <a:defRPr sz="4411" spc="-74" baseline="0">
                <a:gradFill>
                  <a:gsLst>
                    <a:gs pos="5833">
                      <a:schemeClr val="tx1"/>
                    </a:gs>
                    <a:gs pos="53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3" y="3878586"/>
            <a:ext cx="8964187" cy="1792326"/>
          </a:xfrm>
          <a:noFill/>
        </p:spPr>
        <p:txBody>
          <a:bodyPr lIns="182880" tIns="146304" rIns="182880" bIns="146304">
            <a:noAutofit/>
          </a:bodyPr>
          <a:lstStyle>
            <a:lvl1pPr marL="0" indent="0">
              <a:spcBef>
                <a:spcPts val="0"/>
              </a:spcBef>
              <a:buNone/>
              <a:defRPr sz="2647" spc="0" baseline="0">
                <a:gradFill>
                  <a:gsLst>
                    <a:gs pos="5833">
                      <a:schemeClr val="tx1"/>
                    </a:gs>
                    <a:gs pos="53000">
                      <a:schemeClr val="tx1"/>
                    </a:gs>
                  </a:gsLst>
                  <a:lin ang="5400000" scaled="0"/>
                </a:gradFill>
                <a:latin typeface="+mj-lt"/>
              </a:defRPr>
            </a:lvl1pPr>
          </a:lstStyle>
          <a:p>
            <a:pPr lvl="0"/>
            <a:r>
              <a:rPr lang="en-US" dirty="0"/>
              <a:t>Speaker Name</a:t>
            </a:r>
          </a:p>
        </p:txBody>
      </p:sp>
      <p:sp>
        <p:nvSpPr>
          <p:cNvPr id="2" name="Footer Placeholder 1"/>
          <p:cNvSpPr>
            <a:spLocks noGrp="1"/>
          </p:cNvSpPr>
          <p:nvPr>
            <p:ph type="ftr" sz="quarter" idx="13"/>
          </p:nvPr>
        </p:nvSpPr>
        <p:spPr/>
        <p:txBody>
          <a:bodyPr/>
          <a:lstStyle/>
          <a:p>
            <a:r>
              <a:rPr dirty="0">
                <a:gradFill>
                  <a:gsLst>
                    <a:gs pos="2239">
                      <a:srgbClr val="FFFFFF"/>
                    </a:gs>
                    <a:gs pos="11940">
                      <a:srgbClr val="FFFFFF"/>
                    </a:gs>
                  </a:gsLst>
                  <a:lin ang="5400000" scaled="0"/>
                </a:gradFill>
              </a:rPr>
              <a:t>Microsoft Confidential</a:t>
            </a:r>
          </a:p>
        </p:txBody>
      </p:sp>
      <p:sp>
        <p:nvSpPr>
          <p:cNvPr id="3" name="Slide Number Placeholder 2"/>
          <p:cNvSpPr>
            <a:spLocks noGrp="1"/>
          </p:cNvSpPr>
          <p:nvPr>
            <p:ph type="sldNum" sz="quarter" idx="14"/>
          </p:nvPr>
        </p:nvSpPr>
        <p:spPr/>
        <p:txBody>
          <a:bodyPr/>
          <a:lstStyle/>
          <a:p>
            <a:fld id="{27258FFF-F925-446B-8502-81C933981705}" type="slidenum">
              <a:rPr>
                <a:gradFill>
                  <a:gsLst>
                    <a:gs pos="2239">
                      <a:srgbClr val="FFFFFF"/>
                    </a:gs>
                    <a:gs pos="11940">
                      <a:srgbClr val="FFFFFF"/>
                    </a:gs>
                  </a:gsLst>
                  <a:lin ang="5400000" scaled="0"/>
                </a:gradFill>
              </a:rPr>
              <a:pPr/>
              <a:t>‹N›</a:t>
            </a:fld>
            <a:endParaRPr dirty="0">
              <a:gradFill>
                <a:gsLst>
                  <a:gs pos="2239">
                    <a:srgbClr val="FFFFFF"/>
                  </a:gs>
                  <a:gs pos="11940">
                    <a:srgbClr val="FFFFFF"/>
                  </a:gs>
                </a:gsLst>
                <a:lin ang="5400000" scaled="0"/>
              </a:gra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2" cy="352152"/>
          </a:xfrm>
          <a:prstGeom prst="rect">
            <a:avLst/>
          </a:prstGeom>
        </p:spPr>
      </p:pic>
    </p:spTree>
    <p:extLst>
      <p:ext uri="{BB962C8B-B14F-4D97-AF65-F5344CB8AC3E}">
        <p14:creationId xmlns:p14="http://schemas.microsoft.com/office/powerpoint/2010/main" val="3596857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5">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234925860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Title Microsoft Cloud Workshop">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CAC56D8-7E55-4F0C-8E9D-9362AAA1BE8A}"/>
              </a:ext>
            </a:extLst>
          </p:cNvPr>
          <p:cNvSpPr/>
          <p:nvPr userDrawn="1"/>
        </p:nvSpPr>
        <p:spPr>
          <a:xfrm>
            <a:off x="6752004" y="456225"/>
            <a:ext cx="5263783" cy="1421928"/>
          </a:xfrm>
          <a:prstGeom prst="rect">
            <a:avLst/>
          </a:prstGeom>
        </p:spPr>
        <p:txBody>
          <a:bodyPr wrap="square">
            <a:spAutoFit/>
          </a:bodyPr>
          <a:lstStyle/>
          <a:p>
            <a:pPr>
              <a:lnSpc>
                <a:spcPct val="90000"/>
              </a:lnSpc>
            </a:pPr>
            <a:r>
              <a:rPr lang="en-US" sz="4800" b="1" kern="1200" cap="none" spc="-98" baseline="0" dirty="0">
                <a:ln w="3175">
                  <a:noFill/>
                </a:ln>
                <a:solidFill>
                  <a:schemeClr val="tx1"/>
                </a:solidFill>
                <a:effectLst/>
                <a:latin typeface="Segoe UI" panose="020B0502040204020203" pitchFamily="34" charset="0"/>
                <a:ea typeface="+mn-ea"/>
                <a:cs typeface="Segoe UI" panose="020B0502040204020203" pitchFamily="34" charset="0"/>
              </a:rPr>
              <a:t>Microsoft Cloud Workshop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69300" y="4471379"/>
            <a:ext cx="12063937" cy="2228238"/>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Title 1"/>
          <p:cNvSpPr>
            <a:spLocks noGrp="1"/>
          </p:cNvSpPr>
          <p:nvPr>
            <p:ph type="title" hasCustomPrompt="1"/>
          </p:nvPr>
        </p:nvSpPr>
        <p:spPr>
          <a:xfrm>
            <a:off x="269302" y="2084187"/>
            <a:ext cx="717133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pic>
        <p:nvPicPr>
          <p:cNvPr id="3" name="Picture 2">
            <a:extLst>
              <a:ext uri="{FF2B5EF4-FFF2-40B4-BE49-F238E27FC236}">
                <a16:creationId xmlns:a16="http://schemas.microsoft.com/office/drawing/2014/main" id="{808568F7-4F45-4989-B2E3-FDB6E8B130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90042" y="2470958"/>
            <a:ext cx="2774430" cy="2774430"/>
          </a:xfrm>
          <a:prstGeom prst="rect">
            <a:avLst/>
          </a:prstGeom>
        </p:spPr>
      </p:pic>
    </p:spTree>
    <p:extLst>
      <p:ext uri="{BB962C8B-B14F-4D97-AF65-F5344CB8AC3E}">
        <p14:creationId xmlns:p14="http://schemas.microsoft.com/office/powerpoint/2010/main" val="17885549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Tree>
    <p:extLst>
      <p:ext uri="{BB962C8B-B14F-4D97-AF65-F5344CB8AC3E}">
        <p14:creationId xmlns:p14="http://schemas.microsoft.com/office/powerpoint/2010/main" val="11221734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339116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857660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2887915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1019594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23619996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875692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7102514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672235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77873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3336652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138466848"/>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1984904738"/>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511762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841966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419568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dirty="0"/>
            </a:p>
          </p:txBody>
        </p:sp>
      </p:grpSp>
      <p:sp>
        <p:nvSpPr>
          <p:cNvPr id="8"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dirty="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32211306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9739082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34" y="291112"/>
            <a:ext cx="11494682" cy="896518"/>
          </a:xfrm>
        </p:spPr>
        <p:txBody>
          <a:bodyPr/>
          <a:lstStyle>
            <a:lvl1pPr>
              <a:defRPr sz="4264">
                <a:gradFill>
                  <a:gsLst>
                    <a:gs pos="6195">
                      <a:schemeClr val="tx1"/>
                    </a:gs>
                    <a:gs pos="26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69239" y="1663948"/>
            <a:ext cx="10757098" cy="1441702"/>
          </a:xfrm>
        </p:spPr>
        <p:txBody>
          <a:bodyPr/>
          <a:lstStyle>
            <a:lvl1pPr>
              <a:defRPr sz="1912">
                <a:gradFill>
                  <a:gsLst>
                    <a:gs pos="1250">
                      <a:schemeClr val="tx1"/>
                    </a:gs>
                    <a:gs pos="100000">
                      <a:schemeClr val="tx1"/>
                    </a:gs>
                  </a:gsLst>
                  <a:lin ang="5400000" scaled="0"/>
                </a:gradFill>
                <a:latin typeface="+mn-lt"/>
              </a:defRPr>
            </a:lvl1pPr>
            <a:lvl2pPr>
              <a:defRPr sz="1765"/>
            </a:lvl2pPr>
            <a:lvl3pPr>
              <a:defRPr sz="1471"/>
            </a:lvl3pPr>
            <a:lvl4pPr>
              <a:defRPr sz="1324"/>
            </a:lvl4pPr>
            <a:lvl5pPr>
              <a:defRPr sz="1324"/>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086449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592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dirty="0"/>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dirty="0"/>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227173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40959366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48886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5553230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22835809"/>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theme" Target="../theme/theme2.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9" y="291114"/>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82"/>
            <a:ext cx="11653521" cy="168387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2"/>
          <p:cNvSpPr>
            <a:spLocks noGrp="1"/>
          </p:cNvSpPr>
          <p:nvPr>
            <p:ph type="ftr" sz="quarter" idx="3"/>
          </p:nvPr>
        </p:nvSpPr>
        <p:spPr>
          <a:xfrm>
            <a:off x="269242" y="6558796"/>
            <a:ext cx="3859607" cy="134483"/>
          </a:xfrm>
          <a:prstGeom prst="rect">
            <a:avLst/>
          </a:prstGeom>
        </p:spPr>
        <p:txBody>
          <a:bodyPr vert="horz" lIns="0" tIns="0" rIns="91440" bIns="0" rtlCol="0" anchor="ctr"/>
          <a:lstStyle>
            <a:lvl1pPr marL="0" algn="l" defTabSz="685692" rtl="0" eaLnBrk="1" latinLnBrk="0" hangingPunct="1">
              <a:defRPr lang="en-US" sz="662" kern="1200">
                <a:gradFill>
                  <a:gsLst>
                    <a:gs pos="2239">
                      <a:schemeClr val="tx1"/>
                    </a:gs>
                    <a:gs pos="11940">
                      <a:schemeClr val="tx1"/>
                    </a:gs>
                  </a:gsLst>
                  <a:lin ang="5400000" scaled="0"/>
                </a:gradFill>
                <a:latin typeface="+mn-lt"/>
                <a:ea typeface="+mn-ea"/>
                <a:cs typeface="+mn-cs"/>
              </a:defRPr>
            </a:lvl1pPr>
          </a:lstStyle>
          <a:p>
            <a:r>
              <a:rPr dirty="0">
                <a:gradFill>
                  <a:gsLst>
                    <a:gs pos="2239">
                      <a:srgbClr val="505050"/>
                    </a:gs>
                    <a:gs pos="11940">
                      <a:srgbClr val="505050"/>
                    </a:gs>
                  </a:gsLst>
                  <a:lin ang="5400000" scaled="0"/>
                </a:gradFill>
              </a:rPr>
              <a:t>Microsoft Confidential</a:t>
            </a:r>
          </a:p>
        </p:txBody>
      </p:sp>
      <p:sp>
        <p:nvSpPr>
          <p:cNvPr id="6" name="Slide Number Placeholder 4"/>
          <p:cNvSpPr>
            <a:spLocks noGrp="1"/>
          </p:cNvSpPr>
          <p:nvPr>
            <p:ph type="sldNum" sz="quarter" idx="4"/>
          </p:nvPr>
        </p:nvSpPr>
        <p:spPr>
          <a:xfrm>
            <a:off x="11367168" y="6558796"/>
            <a:ext cx="555596" cy="134483"/>
          </a:xfrm>
          <a:prstGeom prst="rect">
            <a:avLst/>
          </a:prstGeom>
        </p:spPr>
        <p:txBody>
          <a:bodyPr vert="horz" lIns="91440" tIns="0" rIns="0" bIns="0" rtlCol="0" anchor="ctr"/>
          <a:lstStyle>
            <a:lvl1pPr algn="r">
              <a:defRPr lang="en-US" sz="662" b="0" kern="1200" smtClean="0">
                <a:gradFill>
                  <a:gsLst>
                    <a:gs pos="2239">
                      <a:schemeClr val="tx1"/>
                    </a:gs>
                    <a:gs pos="11940">
                      <a:schemeClr val="tx1"/>
                    </a:gs>
                  </a:gsLst>
                  <a:lin ang="5400000" scaled="0"/>
                </a:gradFill>
                <a:latin typeface="+mn-lt"/>
                <a:ea typeface="+mn-ea"/>
                <a:cs typeface="+mn-cs"/>
              </a:defRPr>
            </a:lvl1pPr>
          </a:lstStyle>
          <a:p>
            <a:pPr defTabSz="914554"/>
            <a:fld id="{27258FFF-F925-446B-8502-81C933981705}" type="slidenum">
              <a:rPr lang="en-US" smtClean="0">
                <a:gradFill>
                  <a:gsLst>
                    <a:gs pos="2239">
                      <a:srgbClr val="505050"/>
                    </a:gs>
                    <a:gs pos="11940">
                      <a:srgbClr val="505050"/>
                    </a:gs>
                  </a:gsLst>
                  <a:lin ang="5400000" scaled="0"/>
                </a:gradFill>
              </a:rPr>
              <a:pPr defTabSz="914554"/>
              <a:t>‹N›</a:t>
            </a:fld>
            <a:endParaRPr lang="en-US" dirty="0">
              <a:gradFill>
                <a:gsLst>
                  <a:gs pos="2239">
                    <a:srgbClr val="505050"/>
                  </a:gs>
                  <a:gs pos="11940">
                    <a:srgbClr val="505050"/>
                  </a:gs>
                </a:gsLst>
                <a:lin ang="5400000" scaled="0"/>
              </a:gradFill>
            </a:endParaRPr>
          </a:p>
        </p:txBody>
      </p:sp>
    </p:spTree>
    <p:extLst>
      <p:ext uri="{BB962C8B-B14F-4D97-AF65-F5344CB8AC3E}">
        <p14:creationId xmlns:p14="http://schemas.microsoft.com/office/powerpoint/2010/main" val="40408449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84" r:id="rId4"/>
    <p:sldLayoutId id="2147483686" r:id="rId5"/>
    <p:sldLayoutId id="2147483687" r:id="rId6"/>
    <p:sldLayoutId id="2147483688" r:id="rId7"/>
    <p:sldLayoutId id="2147483689" r:id="rId8"/>
    <p:sldLayoutId id="2147483690" r:id="rId9"/>
    <p:sldLayoutId id="2147483692" r:id="rId10"/>
  </p:sldLayoutIdLst>
  <p:transition>
    <p:fade/>
  </p:transition>
  <p:hf sldNum="0" hdr="0" dt="0"/>
  <p:txStyles>
    <p:titleStyle>
      <a:lvl1pPr algn="l" defTabSz="685692" rtl="0" eaLnBrk="1" latinLnBrk="0" hangingPunct="1">
        <a:lnSpc>
          <a:spcPct val="90000"/>
        </a:lnSpc>
        <a:spcBef>
          <a:spcPct val="0"/>
        </a:spcBef>
        <a:buNone/>
        <a:defRPr lang="en-US" sz="3970" b="0" kern="1200" cap="none" spc="-75"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2080" marR="0" indent="-252080" algn="l" defTabSz="685692" rtl="0" eaLnBrk="1" fontAlgn="auto" latinLnBrk="0" hangingPunct="1">
        <a:lnSpc>
          <a:spcPct val="90000"/>
        </a:lnSpc>
        <a:spcBef>
          <a:spcPct val="20000"/>
        </a:spcBef>
        <a:spcAft>
          <a:spcPts val="0"/>
        </a:spcAft>
        <a:buClrTx/>
        <a:buSzPct val="90000"/>
        <a:buFont typeface="Arial" pitchFamily="34" charset="0"/>
        <a:buChar char="•"/>
        <a:tabLst/>
        <a:defRPr sz="2942" kern="1200" spc="0" baseline="0">
          <a:gradFill>
            <a:gsLst>
              <a:gs pos="1250">
                <a:schemeClr val="tx1"/>
              </a:gs>
              <a:gs pos="100000">
                <a:schemeClr val="tx1"/>
              </a:gs>
            </a:gsLst>
            <a:lin ang="5400000" scaled="0"/>
          </a:gradFill>
          <a:latin typeface="+mj-lt"/>
          <a:ea typeface="+mn-ea"/>
          <a:cs typeface="+mn-cs"/>
        </a:defRPr>
      </a:lvl1pPr>
      <a:lvl2pPr marL="429468" marR="0" indent="-177389"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2pPr>
      <a:lvl3pPr marL="588182"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3pPr>
      <a:lvl4pPr marL="756235"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4pPr>
      <a:lvl5pPr marL="924288" marR="0" indent="-168053" algn="l" defTabSz="685692" rtl="0" eaLnBrk="1" fontAlgn="auto" latinLnBrk="0" hangingPunct="1">
        <a:lnSpc>
          <a:spcPct val="90000"/>
        </a:lnSpc>
        <a:spcBef>
          <a:spcPct val="20000"/>
        </a:spcBef>
        <a:spcAft>
          <a:spcPts val="0"/>
        </a:spcAft>
        <a:buClrTx/>
        <a:buSzPct val="90000"/>
        <a:buFont typeface="Arial" pitchFamily="34" charset="0"/>
        <a:buChar char="•"/>
        <a:tabLst/>
        <a:defRPr sz="1471" kern="1200" spc="0" baseline="0">
          <a:gradFill>
            <a:gsLst>
              <a:gs pos="1250">
                <a:schemeClr val="tx1"/>
              </a:gs>
              <a:gs pos="100000">
                <a:schemeClr val="tx1"/>
              </a:gs>
            </a:gsLst>
            <a:lin ang="5400000" scaled="0"/>
          </a:gradFill>
          <a:latin typeface="+mn-lt"/>
          <a:ea typeface="+mn-ea"/>
          <a:cs typeface="+mn-cs"/>
        </a:defRPr>
      </a:lvl5pPr>
      <a:lvl6pPr marL="188565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6pPr>
      <a:lvl7pPr marL="2228501"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7pPr>
      <a:lvl8pPr marL="2571347"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8pPr>
      <a:lvl9pPr marL="2914193" indent="-171423" algn="l" defTabSz="685692" rtl="0" eaLnBrk="1" latinLnBrk="0" hangingPunct="1">
        <a:spcBef>
          <a:spcPct val="20000"/>
        </a:spcBef>
        <a:buFont typeface="Arial" pitchFamily="34" charset="0"/>
        <a:buChar char="•"/>
        <a:defRPr sz="1471" kern="1200">
          <a:solidFill>
            <a:schemeClr val="tx1"/>
          </a:solidFill>
          <a:latin typeface="+mn-lt"/>
          <a:ea typeface="+mn-ea"/>
          <a:cs typeface="+mn-cs"/>
        </a:defRPr>
      </a:lvl9pPr>
    </p:bodyStyle>
    <p:otherStyle>
      <a:defPPr>
        <a:defRPr lang="en-US"/>
      </a:defPPr>
      <a:lvl1pPr marL="0" algn="l" defTabSz="685692" rtl="0" eaLnBrk="1" latinLnBrk="0" hangingPunct="1">
        <a:defRPr sz="1324" kern="1200">
          <a:solidFill>
            <a:schemeClr val="tx1"/>
          </a:solidFill>
          <a:latin typeface="+mn-lt"/>
          <a:ea typeface="+mn-ea"/>
          <a:cs typeface="+mn-cs"/>
        </a:defRPr>
      </a:lvl1pPr>
      <a:lvl2pPr marL="342847" algn="l" defTabSz="685692" rtl="0" eaLnBrk="1" latinLnBrk="0" hangingPunct="1">
        <a:defRPr sz="1324" kern="1200">
          <a:solidFill>
            <a:schemeClr val="tx1"/>
          </a:solidFill>
          <a:latin typeface="+mn-lt"/>
          <a:ea typeface="+mn-ea"/>
          <a:cs typeface="+mn-cs"/>
        </a:defRPr>
      </a:lvl2pPr>
      <a:lvl3pPr marL="685692" algn="l" defTabSz="685692" rtl="0" eaLnBrk="1" latinLnBrk="0" hangingPunct="1">
        <a:defRPr sz="1324" kern="1200">
          <a:solidFill>
            <a:schemeClr val="tx1"/>
          </a:solidFill>
          <a:latin typeface="+mn-lt"/>
          <a:ea typeface="+mn-ea"/>
          <a:cs typeface="+mn-cs"/>
        </a:defRPr>
      </a:lvl3pPr>
      <a:lvl4pPr marL="1028540" algn="l" defTabSz="685692" rtl="0" eaLnBrk="1" latinLnBrk="0" hangingPunct="1">
        <a:defRPr sz="1324" kern="1200">
          <a:solidFill>
            <a:schemeClr val="tx1"/>
          </a:solidFill>
          <a:latin typeface="+mn-lt"/>
          <a:ea typeface="+mn-ea"/>
          <a:cs typeface="+mn-cs"/>
        </a:defRPr>
      </a:lvl4pPr>
      <a:lvl5pPr marL="1371383" algn="l" defTabSz="685692" rtl="0" eaLnBrk="1" latinLnBrk="0" hangingPunct="1">
        <a:defRPr sz="1324" kern="1200">
          <a:solidFill>
            <a:schemeClr val="tx1"/>
          </a:solidFill>
          <a:latin typeface="+mn-lt"/>
          <a:ea typeface="+mn-ea"/>
          <a:cs typeface="+mn-cs"/>
        </a:defRPr>
      </a:lvl5pPr>
      <a:lvl6pPr marL="1714232" algn="l" defTabSz="685692" rtl="0" eaLnBrk="1" latinLnBrk="0" hangingPunct="1">
        <a:defRPr sz="1324" kern="1200">
          <a:solidFill>
            <a:schemeClr val="tx1"/>
          </a:solidFill>
          <a:latin typeface="+mn-lt"/>
          <a:ea typeface="+mn-ea"/>
          <a:cs typeface="+mn-cs"/>
        </a:defRPr>
      </a:lvl6pPr>
      <a:lvl7pPr marL="2057077" algn="l" defTabSz="685692" rtl="0" eaLnBrk="1" latinLnBrk="0" hangingPunct="1">
        <a:defRPr sz="1324" kern="1200">
          <a:solidFill>
            <a:schemeClr val="tx1"/>
          </a:solidFill>
          <a:latin typeface="+mn-lt"/>
          <a:ea typeface="+mn-ea"/>
          <a:cs typeface="+mn-cs"/>
        </a:defRPr>
      </a:lvl7pPr>
      <a:lvl8pPr marL="2399923" algn="l" defTabSz="685692" rtl="0" eaLnBrk="1" latinLnBrk="0" hangingPunct="1">
        <a:defRPr sz="1324" kern="1200">
          <a:solidFill>
            <a:schemeClr val="tx1"/>
          </a:solidFill>
          <a:latin typeface="+mn-lt"/>
          <a:ea typeface="+mn-ea"/>
          <a:cs typeface="+mn-cs"/>
        </a:defRPr>
      </a:lvl8pPr>
      <a:lvl9pPr marL="2742770" algn="l" defTabSz="685692" rtl="0" eaLnBrk="1" latinLnBrk="0" hangingPunct="1">
        <a:defRPr sz="1324"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48742257"/>
      </p:ext>
    </p:extLst>
  </p:cSld>
  <p:clrMap bg1="dk1" tx1="lt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hyperlink" Target="https://docs.microsoft.com/en-us/azure/synapse-analytics/sql/overview-features" TargetMode="External"/><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hyperlink" Target="https://www1.nyc.gov/site/tlc/about/tlc-trip-record-data.page" TargetMode="External"/><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hyperlink" Target="https://docs.microsoft.com/en-us/azure/synapse-analytics/sql/data-processed" TargetMode="External"/><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hyperlink" Target="https://docs.microsoft.com/en-us/azure/synapse-analytics/sql/data-processed" TargetMode="External"/><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performance-tuning-result-set-caching" TargetMode="External"/><Relationship Id="rId2" Type="http://schemas.openxmlformats.org/officeDocument/2006/relationships/notesSlide" Target="../notesSlides/notesSlide40.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hyperlink" Target="https://docs.microsoft.com/en-us/azure/synapse-analytics/sql-data-warehouse/performance-tuning-materialized-view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21.svg"/></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7.xml"/><Relationship Id="rId1" Type="http://schemas.openxmlformats.org/officeDocument/2006/relationships/slideLayout" Target="../slideLayouts/slideLayout14.xml"/><Relationship Id="rId4" Type="http://schemas.openxmlformats.org/officeDocument/2006/relationships/image" Target="../media/image23.svg"/></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25.sv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3.xml"/><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Azure Synapse Analytics end-to-end solution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dirty="0"/>
              <a:t>Marco Pozzan</a:t>
            </a:r>
          </a:p>
        </p:txBody>
      </p:sp>
    </p:spTree>
    <p:extLst>
      <p:ext uri="{BB962C8B-B14F-4D97-AF65-F5344CB8AC3E}">
        <p14:creationId xmlns:p14="http://schemas.microsoft.com/office/powerpoint/2010/main" val="15175258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Servless SQL pool</a:t>
            </a:r>
          </a:p>
        </p:txBody>
      </p:sp>
      <p:sp>
        <p:nvSpPr>
          <p:cNvPr id="9" name="TextBox 8">
            <a:extLst>
              <a:ext uri="{FF2B5EF4-FFF2-40B4-BE49-F238E27FC236}">
                <a16:creationId xmlns:a16="http://schemas.microsoft.com/office/drawing/2014/main" id="{0F86F9F9-39B5-4CE6-AF48-9ADAE40EA728}"/>
              </a:ext>
            </a:extLst>
          </p:cNvPr>
          <p:cNvSpPr txBox="1"/>
          <p:nvPr/>
        </p:nvSpPr>
        <p:spPr>
          <a:xfrm>
            <a:off x="375920" y="1189176"/>
            <a:ext cx="11816080" cy="5666167"/>
          </a:xfrm>
          <a:prstGeom prst="rect">
            <a:avLst/>
          </a:prstGeom>
          <a:noFill/>
        </p:spPr>
        <p:txBody>
          <a:bodyPr wrap="square" lIns="182880" tIns="146304" rIns="182880" bIns="146304" rtlCol="0">
            <a:spAutoFit/>
          </a:bodyPr>
          <a:lstStyle/>
          <a:p>
            <a:pPr>
              <a:lnSpc>
                <a:spcPct val="90000"/>
              </a:lnSpc>
              <a:spcAft>
                <a:spcPts val="600"/>
              </a:spcAft>
            </a:pPr>
            <a:r>
              <a:rPr lang="it-IT" sz="3600" u="sng" dirty="0">
                <a:latin typeface="+mj-lt"/>
              </a:rPr>
              <a:t>questa è una delle caratteristiche rivoluzionarie di Synapse. </a:t>
            </a:r>
          </a:p>
          <a:p>
            <a:pPr marL="571500" indent="-571500">
              <a:lnSpc>
                <a:spcPct val="90000"/>
              </a:lnSpc>
              <a:spcAft>
                <a:spcPts val="600"/>
              </a:spcAft>
              <a:buFont typeface="Arial" panose="020B0604020202020204" pitchFamily="34" charset="0"/>
              <a:buChar char="•"/>
            </a:pPr>
            <a:r>
              <a:rPr lang="it-IT" sz="3600" dirty="0">
                <a:latin typeface="+mj-lt"/>
              </a:rPr>
              <a:t>si tratta di un </a:t>
            </a:r>
            <a:r>
              <a:rPr lang="it-IT" sz="3600" b="1" dirty="0">
                <a:solidFill>
                  <a:srgbClr val="FFFF00"/>
                </a:solidFill>
                <a:latin typeface="+mj-lt"/>
              </a:rPr>
              <a:t>sistema </a:t>
            </a:r>
            <a:r>
              <a:rPr lang="it-IT" sz="3600" b="1" dirty="0" err="1">
                <a:solidFill>
                  <a:srgbClr val="FFFF00"/>
                </a:solidFill>
                <a:latin typeface="+mj-lt"/>
              </a:rPr>
              <a:t>serverless</a:t>
            </a:r>
            <a:r>
              <a:rPr lang="it-IT" sz="3600" dirty="0">
                <a:latin typeface="+mj-lt"/>
              </a:rPr>
              <a:t>, </a:t>
            </a:r>
            <a:r>
              <a:rPr lang="it-IT" sz="3600" b="1" dirty="0">
                <a:solidFill>
                  <a:srgbClr val="FFFF00"/>
                </a:solidFill>
                <a:latin typeface="+mj-lt"/>
              </a:rPr>
              <a:t>non è necessario configurare</a:t>
            </a:r>
            <a:r>
              <a:rPr lang="it-IT" sz="3600" dirty="0">
                <a:solidFill>
                  <a:srgbClr val="FFFF00"/>
                </a:solidFill>
                <a:latin typeface="+mj-lt"/>
              </a:rPr>
              <a:t> </a:t>
            </a:r>
            <a:r>
              <a:rPr lang="it-IT" sz="3600" dirty="0">
                <a:latin typeface="+mj-lt"/>
              </a:rPr>
              <a:t>alcun tipo di infrastruttura o cluster. </a:t>
            </a:r>
          </a:p>
          <a:p>
            <a:pPr>
              <a:lnSpc>
                <a:spcPct val="90000"/>
              </a:lnSpc>
              <a:spcAft>
                <a:spcPts val="600"/>
              </a:spcAft>
            </a:pPr>
            <a:endParaRPr lang="it-IT" sz="3600" dirty="0">
              <a:latin typeface="+mj-lt"/>
            </a:endParaRPr>
          </a:p>
          <a:p>
            <a:pPr marL="571500" indent="-571500">
              <a:lnSpc>
                <a:spcPct val="90000"/>
              </a:lnSpc>
              <a:spcAft>
                <a:spcPts val="600"/>
              </a:spcAft>
              <a:buFont typeface="Arial" panose="020B0604020202020204" pitchFamily="34" charset="0"/>
              <a:buChar char="•"/>
            </a:pPr>
            <a:r>
              <a:rPr lang="it-IT" sz="3600" dirty="0">
                <a:latin typeface="+mj-lt"/>
              </a:rPr>
              <a:t>Potete eseguire query sui dati direttamente all'interno del data </a:t>
            </a:r>
            <a:r>
              <a:rPr lang="it-IT" sz="3600" dirty="0" err="1">
                <a:latin typeface="+mj-lt"/>
              </a:rPr>
              <a:t>lake</a:t>
            </a:r>
            <a:r>
              <a:rPr lang="it-IT" sz="3600" dirty="0">
                <a:latin typeface="+mj-lt"/>
              </a:rPr>
              <a:t>, senza la necessità di trasferirli o copiarli </a:t>
            </a:r>
          </a:p>
          <a:p>
            <a:pPr>
              <a:lnSpc>
                <a:spcPct val="90000"/>
              </a:lnSpc>
              <a:spcAft>
                <a:spcPts val="600"/>
              </a:spcAft>
            </a:pPr>
            <a:endParaRPr lang="it-IT" sz="3600" dirty="0">
              <a:latin typeface="+mj-lt"/>
            </a:endParaRPr>
          </a:p>
          <a:p>
            <a:pPr marL="571500" indent="-571500">
              <a:lnSpc>
                <a:spcPct val="90000"/>
              </a:lnSpc>
              <a:spcAft>
                <a:spcPts val="600"/>
              </a:spcAft>
              <a:buFont typeface="Arial" panose="020B0604020202020204" pitchFamily="34" charset="0"/>
              <a:buChar char="•"/>
            </a:pPr>
            <a:r>
              <a:rPr lang="it-IT" sz="3600" dirty="0">
                <a:latin typeface="+mj-lt"/>
              </a:rPr>
              <a:t>Inoltre, potete interrogare i dati nel data </a:t>
            </a:r>
            <a:r>
              <a:rPr lang="it-IT" sz="3600" dirty="0" err="1">
                <a:latin typeface="+mj-lt"/>
              </a:rPr>
              <a:t>lake</a:t>
            </a:r>
            <a:r>
              <a:rPr lang="it-IT" sz="3600" dirty="0">
                <a:latin typeface="+mj-lt"/>
              </a:rPr>
              <a:t> scrivendo un semplice T-SQL! per leggere file CSV, JSON e parquet inclusi!</a:t>
            </a:r>
          </a:p>
        </p:txBody>
      </p:sp>
    </p:spTree>
    <p:extLst>
      <p:ext uri="{BB962C8B-B14F-4D97-AF65-F5344CB8AC3E}">
        <p14:creationId xmlns:p14="http://schemas.microsoft.com/office/powerpoint/2010/main" val="20087515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Servless SQL pool</a:t>
            </a:r>
          </a:p>
        </p:txBody>
      </p:sp>
      <p:sp>
        <p:nvSpPr>
          <p:cNvPr id="9" name="TextBox 8">
            <a:extLst>
              <a:ext uri="{FF2B5EF4-FFF2-40B4-BE49-F238E27FC236}">
                <a16:creationId xmlns:a16="http://schemas.microsoft.com/office/drawing/2014/main" id="{0F86F9F9-39B5-4CE6-AF48-9ADAE40EA728}"/>
              </a:ext>
            </a:extLst>
          </p:cNvPr>
          <p:cNvSpPr txBox="1"/>
          <p:nvPr/>
        </p:nvSpPr>
        <p:spPr>
          <a:xfrm>
            <a:off x="375920" y="1189176"/>
            <a:ext cx="11816080" cy="5589222"/>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it-IT" sz="3600" dirty="0">
                <a:latin typeface="+mj-lt"/>
              </a:rPr>
              <a:t>Funziona come un servizio Polybase autonomo, quindi non ci sono costi per le risorse riservate. </a:t>
            </a:r>
          </a:p>
          <a:p>
            <a:pPr marL="571500" indent="-571500">
              <a:lnSpc>
                <a:spcPct val="90000"/>
              </a:lnSpc>
              <a:spcAft>
                <a:spcPts val="600"/>
              </a:spcAft>
              <a:buFont typeface="Arial" panose="020B0604020202020204" pitchFamily="34" charset="0"/>
              <a:buChar char="•"/>
            </a:pPr>
            <a:endParaRPr lang="it-IT" sz="3600" dirty="0">
              <a:latin typeface="+mj-lt"/>
            </a:endParaRPr>
          </a:p>
          <a:p>
            <a:pPr marL="571500" indent="-571500">
              <a:lnSpc>
                <a:spcPct val="90000"/>
              </a:lnSpc>
              <a:spcAft>
                <a:spcPts val="600"/>
              </a:spcAft>
              <a:buFont typeface="Arial" panose="020B0604020202020204" pitchFamily="34" charset="0"/>
              <a:buChar char="•"/>
            </a:pPr>
            <a:r>
              <a:rPr lang="it-IT" sz="3600" dirty="0">
                <a:latin typeface="+mj-lt"/>
              </a:rPr>
              <a:t>Viene addebitato solo il volume di dati elaborato dalle tue query (al momento della scrittura, è di 5 USD / 1 TB).</a:t>
            </a:r>
          </a:p>
          <a:p>
            <a:pPr marL="571500" indent="-571500">
              <a:lnSpc>
                <a:spcPct val="90000"/>
              </a:lnSpc>
              <a:spcAft>
                <a:spcPts val="600"/>
              </a:spcAft>
              <a:buFont typeface="Arial" panose="020B0604020202020204" pitchFamily="34" charset="0"/>
              <a:buChar char="•"/>
            </a:pPr>
            <a:endParaRPr lang="it-IT" sz="3600" dirty="0">
              <a:latin typeface="+mj-lt"/>
            </a:endParaRPr>
          </a:p>
          <a:p>
            <a:pPr marL="571500" indent="-571500">
              <a:lnSpc>
                <a:spcPct val="90000"/>
              </a:lnSpc>
              <a:spcAft>
                <a:spcPts val="600"/>
              </a:spcAft>
              <a:buFont typeface="Arial" panose="020B0604020202020204" pitchFamily="34" charset="0"/>
              <a:buChar char="•"/>
            </a:pPr>
            <a:r>
              <a:rPr lang="it-IT" sz="3600" dirty="0">
                <a:latin typeface="+mj-lt"/>
              </a:rPr>
              <a:t>il volume di fatturazione minimo è di 10 MB. Questa soglia minima non si applica alle query di metadati, quindi non devi preoccuparti che ti venga addebitato alcun costo se esegui qualcosa come:</a:t>
            </a:r>
          </a:p>
        </p:txBody>
      </p:sp>
      <p:pic>
        <p:nvPicPr>
          <p:cNvPr id="4" name="Immagine 3">
            <a:extLst>
              <a:ext uri="{FF2B5EF4-FFF2-40B4-BE49-F238E27FC236}">
                <a16:creationId xmlns:a16="http://schemas.microsoft.com/office/drawing/2014/main" id="{B6ECCD1F-48EE-4A20-81C8-9B0E63415F9F}"/>
              </a:ext>
            </a:extLst>
          </p:cNvPr>
          <p:cNvPicPr>
            <a:picLocks noChangeAspect="1"/>
          </p:cNvPicPr>
          <p:nvPr/>
        </p:nvPicPr>
        <p:blipFill>
          <a:blip r:embed="rId3"/>
          <a:stretch>
            <a:fillRect/>
          </a:stretch>
        </p:blipFill>
        <p:spPr>
          <a:xfrm>
            <a:off x="8335148" y="6224573"/>
            <a:ext cx="3795892" cy="296334"/>
          </a:xfrm>
          <a:prstGeom prst="rect">
            <a:avLst/>
          </a:prstGeom>
        </p:spPr>
      </p:pic>
    </p:spTree>
    <p:extLst>
      <p:ext uri="{BB962C8B-B14F-4D97-AF65-F5344CB8AC3E}">
        <p14:creationId xmlns:p14="http://schemas.microsoft.com/office/powerpoint/2010/main" val="2698639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Servless SQL pool - Scenari</a:t>
            </a:r>
          </a:p>
        </p:txBody>
      </p:sp>
      <p:sp>
        <p:nvSpPr>
          <p:cNvPr id="9" name="TextBox 8">
            <a:extLst>
              <a:ext uri="{FF2B5EF4-FFF2-40B4-BE49-F238E27FC236}">
                <a16:creationId xmlns:a16="http://schemas.microsoft.com/office/drawing/2014/main" id="{0F86F9F9-39B5-4CE6-AF48-9ADAE40EA728}"/>
              </a:ext>
            </a:extLst>
          </p:cNvPr>
          <p:cNvSpPr txBox="1"/>
          <p:nvPr/>
        </p:nvSpPr>
        <p:spPr>
          <a:xfrm>
            <a:off x="375920" y="1189176"/>
            <a:ext cx="11816080" cy="5512278"/>
          </a:xfrm>
          <a:prstGeom prst="rect">
            <a:avLst/>
          </a:prstGeom>
          <a:noFill/>
        </p:spPr>
        <p:txBody>
          <a:bodyPr wrap="square" lIns="182880" tIns="146304" rIns="182880" bIns="146304" rtlCol="0">
            <a:spAutoFit/>
          </a:bodyPr>
          <a:lstStyle/>
          <a:p>
            <a:pPr>
              <a:lnSpc>
                <a:spcPct val="90000"/>
              </a:lnSpc>
              <a:spcAft>
                <a:spcPts val="600"/>
              </a:spcAft>
            </a:pPr>
            <a:r>
              <a:rPr lang="it-IT" sz="3600" dirty="0">
                <a:latin typeface="+mj-lt"/>
              </a:rPr>
              <a:t>Questo strumento sotto la cintura ti consente di pensare a un numero indefinito di possibili scenari:</a:t>
            </a:r>
          </a:p>
          <a:p>
            <a:pPr marL="571500" indent="-571500">
              <a:lnSpc>
                <a:spcPct val="90000"/>
              </a:lnSpc>
              <a:spcAft>
                <a:spcPts val="600"/>
              </a:spcAft>
              <a:buFont typeface="Arial" panose="020B0604020202020204" pitchFamily="34" charset="0"/>
              <a:buChar char="•"/>
            </a:pPr>
            <a:r>
              <a:rPr lang="it-IT" sz="3600" dirty="0">
                <a:latin typeface="+mj-lt"/>
              </a:rPr>
              <a:t>Puoi eseguire rapidamente query ad hoc sui dati nel data </a:t>
            </a:r>
            <a:r>
              <a:rPr lang="it-IT" sz="3600" dirty="0" err="1">
                <a:latin typeface="+mj-lt"/>
              </a:rPr>
              <a:t>lake</a:t>
            </a:r>
            <a:r>
              <a:rPr lang="it-IT" sz="3600" dirty="0">
                <a:latin typeface="+mj-lt"/>
              </a:rPr>
              <a:t> prima di decidere qual è il modo migliore per ottenere maggiori informazioni da essi</a:t>
            </a:r>
          </a:p>
          <a:p>
            <a:pPr marL="571500" indent="-571500">
              <a:lnSpc>
                <a:spcPct val="90000"/>
              </a:lnSpc>
              <a:spcAft>
                <a:spcPts val="600"/>
              </a:spcAft>
              <a:buFont typeface="Arial" panose="020B0604020202020204" pitchFamily="34" charset="0"/>
              <a:buChar char="•"/>
            </a:pPr>
            <a:r>
              <a:rPr lang="it-IT" sz="3600" dirty="0">
                <a:latin typeface="+mj-lt"/>
              </a:rPr>
              <a:t>È possibile creare un livello logico aggiuntivo, una sorta di data </a:t>
            </a:r>
            <a:r>
              <a:rPr lang="it-IT" sz="3600" dirty="0" err="1">
                <a:latin typeface="+mj-lt"/>
              </a:rPr>
              <a:t>warehouse</a:t>
            </a:r>
            <a:r>
              <a:rPr lang="it-IT" sz="3600" dirty="0">
                <a:latin typeface="+mj-lt"/>
              </a:rPr>
              <a:t> "astratto" sopra i dati grezzi o non relazionali, senza spostare i dati in un archivio fisico</a:t>
            </a:r>
          </a:p>
          <a:p>
            <a:pPr marL="571500" indent="-571500">
              <a:lnSpc>
                <a:spcPct val="90000"/>
              </a:lnSpc>
              <a:spcAft>
                <a:spcPts val="600"/>
              </a:spcAft>
              <a:buFont typeface="Arial" panose="020B0604020202020204" pitchFamily="34" charset="0"/>
              <a:buChar char="•"/>
            </a:pPr>
            <a:r>
              <a:rPr lang="it-IT" sz="3600" dirty="0">
                <a:latin typeface="+mj-lt"/>
              </a:rPr>
              <a:t>Puoi trasformare i dati direttamente nel data </a:t>
            </a:r>
            <a:r>
              <a:rPr lang="it-IT" sz="3600" dirty="0" err="1">
                <a:latin typeface="+mj-lt"/>
              </a:rPr>
              <a:t>lake</a:t>
            </a:r>
            <a:r>
              <a:rPr lang="it-IT" sz="3600" dirty="0">
                <a:latin typeface="+mj-lt"/>
              </a:rPr>
              <a:t> e utilizzarli direttamente da lì (ad esempio con Power BI)</a:t>
            </a:r>
          </a:p>
        </p:txBody>
      </p:sp>
    </p:spTree>
    <p:extLst>
      <p:ext uri="{BB962C8B-B14F-4D97-AF65-F5344CB8AC3E}">
        <p14:creationId xmlns:p14="http://schemas.microsoft.com/office/powerpoint/2010/main" val="2983044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Servless SQL pool - Scenari</a:t>
            </a:r>
          </a:p>
        </p:txBody>
      </p:sp>
      <p:sp>
        <p:nvSpPr>
          <p:cNvPr id="9" name="TextBox 8">
            <a:extLst>
              <a:ext uri="{FF2B5EF4-FFF2-40B4-BE49-F238E27FC236}">
                <a16:creationId xmlns:a16="http://schemas.microsoft.com/office/drawing/2014/main" id="{0F86F9F9-39B5-4CE6-AF48-9ADAE40EA728}"/>
              </a:ext>
            </a:extLst>
          </p:cNvPr>
          <p:cNvSpPr txBox="1"/>
          <p:nvPr/>
        </p:nvSpPr>
        <p:spPr>
          <a:xfrm>
            <a:off x="375920" y="1189176"/>
            <a:ext cx="11655839" cy="2942344"/>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it-IT" sz="3600" dirty="0">
                <a:latin typeface="+mj-lt"/>
              </a:rPr>
              <a:t>Puoi anche scrivere T-SQL per recuperare i dati dalle tabelle Spark e da </a:t>
            </a:r>
            <a:r>
              <a:rPr lang="it-IT" sz="3600" dirty="0" err="1">
                <a:latin typeface="+mj-lt"/>
              </a:rPr>
              <a:t>CosmosDB</a:t>
            </a:r>
            <a:r>
              <a:rPr lang="it-IT" sz="3600" dirty="0">
                <a:latin typeface="+mj-lt"/>
              </a:rPr>
              <a:t> </a:t>
            </a:r>
          </a:p>
          <a:p>
            <a:pPr marL="1028700" lvl="1" indent="-571500">
              <a:lnSpc>
                <a:spcPct val="90000"/>
              </a:lnSpc>
              <a:spcAft>
                <a:spcPts val="600"/>
              </a:spcAft>
              <a:buFont typeface="Arial" panose="020B0604020202020204" pitchFamily="34" charset="0"/>
              <a:buChar char="•"/>
            </a:pPr>
            <a:r>
              <a:rPr lang="it-IT" sz="3600" dirty="0">
                <a:latin typeface="+mj-lt"/>
              </a:rPr>
              <a:t>(Power BI può integrarsi con </a:t>
            </a:r>
            <a:r>
              <a:rPr lang="it-IT" sz="3600" dirty="0" err="1">
                <a:latin typeface="+mj-lt"/>
              </a:rPr>
              <a:t>CosmosDB</a:t>
            </a:r>
            <a:r>
              <a:rPr lang="it-IT" sz="3600" dirty="0">
                <a:latin typeface="+mj-lt"/>
              </a:rPr>
              <a:t> in modo più ottimale, usando questa funzionalità in Synapse).</a:t>
            </a:r>
          </a:p>
          <a:p>
            <a:pPr marL="571500" indent="-571500">
              <a:lnSpc>
                <a:spcPct val="90000"/>
              </a:lnSpc>
              <a:spcAft>
                <a:spcPts val="600"/>
              </a:spcAft>
              <a:buFont typeface="Arial" panose="020B0604020202020204" pitchFamily="34" charset="0"/>
              <a:buChar char="•"/>
            </a:pPr>
            <a:endParaRPr lang="it-IT" sz="3600" dirty="0">
              <a:latin typeface="+mj-lt"/>
            </a:endParaRPr>
          </a:p>
        </p:txBody>
      </p:sp>
    </p:spTree>
    <p:extLst>
      <p:ext uri="{BB962C8B-B14F-4D97-AF65-F5344CB8AC3E}">
        <p14:creationId xmlns:p14="http://schemas.microsoft.com/office/powerpoint/2010/main" val="2980306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Servless SQL pool - OPENROWSET</a:t>
            </a:r>
          </a:p>
        </p:txBody>
      </p:sp>
      <p:sp>
        <p:nvSpPr>
          <p:cNvPr id="9" name="TextBox 8">
            <a:extLst>
              <a:ext uri="{FF2B5EF4-FFF2-40B4-BE49-F238E27FC236}">
                <a16:creationId xmlns:a16="http://schemas.microsoft.com/office/drawing/2014/main" id="{0F86F9F9-39B5-4CE6-AF48-9ADAE40EA728}"/>
              </a:ext>
            </a:extLst>
          </p:cNvPr>
          <p:cNvSpPr txBox="1"/>
          <p:nvPr/>
        </p:nvSpPr>
        <p:spPr>
          <a:xfrm>
            <a:off x="375920" y="1189176"/>
            <a:ext cx="11655839" cy="386259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it-IT" sz="3600" dirty="0">
                <a:latin typeface="+mj-lt"/>
              </a:rPr>
              <a:t>La scrittura di T-SQL per l'interrogazione di dati non SQL Server viene ottenuta utilizzando una versione estesa della funzione OPENROWSET. </a:t>
            </a:r>
          </a:p>
          <a:p>
            <a:pPr marL="571500" indent="-571500">
              <a:lnSpc>
                <a:spcPct val="90000"/>
              </a:lnSpc>
              <a:spcAft>
                <a:spcPts val="600"/>
              </a:spcAft>
              <a:buFont typeface="Arial" panose="020B0604020202020204" pitchFamily="34" charset="0"/>
              <a:buChar char="•"/>
            </a:pPr>
            <a:r>
              <a:rPr lang="it-IT" sz="3600" dirty="0">
                <a:latin typeface="+mj-lt"/>
              </a:rPr>
              <a:t>A causa dell'utilizzo non nativo, ci sono ovviamente alcune limitazioni riguardo ad alcune funzionalità di T-SQL. </a:t>
            </a:r>
            <a:r>
              <a:rPr lang="it-IT" sz="3600" dirty="0">
                <a:latin typeface="+mj-lt"/>
                <a:hlinkClick r:id="rId3">
                  <a:extLst>
                    <a:ext uri="{A12FA001-AC4F-418D-AE19-62706E023703}">
                      <ahyp:hlinkClr xmlns:ahyp="http://schemas.microsoft.com/office/drawing/2018/hyperlinkcolor" val="tx"/>
                    </a:ext>
                  </a:extLst>
                </a:hlinkClick>
              </a:rPr>
              <a:t>https://docs.microsoft.com/en-us/azure/synapse-analytics/sql/overview-features</a:t>
            </a:r>
            <a:endParaRPr lang="it-IT" sz="3600" dirty="0">
              <a:latin typeface="+mj-lt"/>
            </a:endParaRPr>
          </a:p>
        </p:txBody>
      </p:sp>
      <p:pic>
        <p:nvPicPr>
          <p:cNvPr id="6" name="Immagine 5">
            <a:extLst>
              <a:ext uri="{FF2B5EF4-FFF2-40B4-BE49-F238E27FC236}">
                <a16:creationId xmlns:a16="http://schemas.microsoft.com/office/drawing/2014/main" id="{713A3DA2-D8C5-4E7F-8F55-58A9BAE93C22}"/>
              </a:ext>
            </a:extLst>
          </p:cNvPr>
          <p:cNvPicPr>
            <a:picLocks noChangeAspect="1"/>
          </p:cNvPicPr>
          <p:nvPr/>
        </p:nvPicPr>
        <p:blipFill>
          <a:blip r:embed="rId4"/>
          <a:stretch>
            <a:fillRect/>
          </a:stretch>
        </p:blipFill>
        <p:spPr>
          <a:xfrm>
            <a:off x="1724535" y="4899420"/>
            <a:ext cx="9055240" cy="1851899"/>
          </a:xfrm>
          <a:prstGeom prst="rect">
            <a:avLst/>
          </a:prstGeom>
        </p:spPr>
      </p:pic>
    </p:spTree>
    <p:extLst>
      <p:ext uri="{BB962C8B-B14F-4D97-AF65-F5344CB8AC3E}">
        <p14:creationId xmlns:p14="http://schemas.microsoft.com/office/powerpoint/2010/main" val="247730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Servless SQL pool – Q&amp;A</a:t>
            </a:r>
          </a:p>
        </p:txBody>
      </p:sp>
      <p:sp>
        <p:nvSpPr>
          <p:cNvPr id="9" name="TextBox 8">
            <a:extLst>
              <a:ext uri="{FF2B5EF4-FFF2-40B4-BE49-F238E27FC236}">
                <a16:creationId xmlns:a16="http://schemas.microsoft.com/office/drawing/2014/main" id="{0F86F9F9-39B5-4CE6-AF48-9ADAE40EA728}"/>
              </a:ext>
            </a:extLst>
          </p:cNvPr>
          <p:cNvSpPr txBox="1"/>
          <p:nvPr/>
        </p:nvSpPr>
        <p:spPr>
          <a:xfrm>
            <a:off x="375920" y="1189176"/>
            <a:ext cx="11655839" cy="3440942"/>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it-IT" sz="3600" dirty="0">
                <a:latin typeface="+mj-lt"/>
              </a:rPr>
              <a:t>Consiglio vivamente di leggere questo articolo sul blog di James Serra, dove ha raccolto e risposto a molte domande sul pool Serverless SQL.</a:t>
            </a:r>
          </a:p>
          <a:p>
            <a:pPr marL="571500" indent="-571500">
              <a:lnSpc>
                <a:spcPct val="90000"/>
              </a:lnSpc>
              <a:spcAft>
                <a:spcPts val="600"/>
              </a:spcAft>
              <a:buFont typeface="Arial" panose="020B0604020202020204" pitchFamily="34" charset="0"/>
              <a:buChar char="•"/>
            </a:pPr>
            <a:endParaRPr lang="it-IT" sz="3600" dirty="0">
              <a:latin typeface="+mj-lt"/>
            </a:endParaRPr>
          </a:p>
          <a:p>
            <a:pPr marL="571500" indent="-571500">
              <a:lnSpc>
                <a:spcPct val="90000"/>
              </a:lnSpc>
              <a:spcAft>
                <a:spcPts val="600"/>
              </a:spcAft>
              <a:buFont typeface="Arial" panose="020B0604020202020204" pitchFamily="34" charset="0"/>
              <a:buChar char="•"/>
            </a:pPr>
            <a:r>
              <a:rPr lang="it-IT" sz="3600" dirty="0">
                <a:latin typeface="+mj-lt"/>
              </a:rPr>
              <a:t>C'è anche un'ottima panoramica delle migliori pratiche relative al pool SQL Serverless qui.</a:t>
            </a:r>
          </a:p>
        </p:txBody>
      </p:sp>
    </p:spTree>
    <p:extLst>
      <p:ext uri="{BB962C8B-B14F-4D97-AF65-F5344CB8AC3E}">
        <p14:creationId xmlns:p14="http://schemas.microsoft.com/office/powerpoint/2010/main" val="243674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Servless SQL pool – </a:t>
            </a:r>
            <a:r>
              <a:rPr lang="en-US" sz="4400" dirty="0" err="1">
                <a:solidFill>
                  <a:schemeClr val="tx1"/>
                </a:solidFill>
                <a:latin typeface="Segoe UI Light" panose="020B0502040204020203" pitchFamily="34" charset="0"/>
                <a:cs typeface="Segoe UI Light" panose="020B0502040204020203" pitchFamily="34" charset="0"/>
              </a:rPr>
              <a:t>Ruoli</a:t>
            </a:r>
            <a:r>
              <a:rPr lang="en-US" sz="4400" dirty="0">
                <a:solidFill>
                  <a:schemeClr val="tx1"/>
                </a:solidFill>
                <a:latin typeface="Segoe UI Light" panose="020B0502040204020203" pitchFamily="34" charset="0"/>
                <a:cs typeface="Segoe UI Light" panose="020B0502040204020203" pitchFamily="34" charset="0"/>
              </a:rPr>
              <a:t> diversi</a:t>
            </a:r>
          </a:p>
        </p:txBody>
      </p:sp>
      <p:sp>
        <p:nvSpPr>
          <p:cNvPr id="9" name="TextBox 8">
            <a:extLst>
              <a:ext uri="{FF2B5EF4-FFF2-40B4-BE49-F238E27FC236}">
                <a16:creationId xmlns:a16="http://schemas.microsoft.com/office/drawing/2014/main" id="{0F86F9F9-39B5-4CE6-AF48-9ADAE40EA728}"/>
              </a:ext>
            </a:extLst>
          </p:cNvPr>
          <p:cNvSpPr txBox="1"/>
          <p:nvPr/>
        </p:nvSpPr>
        <p:spPr>
          <a:xfrm>
            <a:off x="375920" y="1189176"/>
            <a:ext cx="11655839" cy="5358390"/>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it-IT" sz="3600" b="1" dirty="0">
                <a:solidFill>
                  <a:srgbClr val="FFFF00"/>
                </a:solidFill>
                <a:latin typeface="+mj-lt"/>
              </a:rPr>
              <a:t>I data </a:t>
            </a:r>
            <a:r>
              <a:rPr lang="it-IT" sz="3600" b="1" dirty="0" err="1">
                <a:solidFill>
                  <a:srgbClr val="FFFF00"/>
                </a:solidFill>
                <a:latin typeface="+mj-lt"/>
              </a:rPr>
              <a:t>engineer</a:t>
            </a:r>
            <a:r>
              <a:rPr lang="it-IT" sz="3600" b="1" dirty="0">
                <a:solidFill>
                  <a:srgbClr val="FFFF00"/>
                </a:solidFill>
                <a:latin typeface="+mj-lt"/>
              </a:rPr>
              <a:t> </a:t>
            </a:r>
            <a:r>
              <a:rPr lang="it-IT" sz="3600" dirty="0">
                <a:latin typeface="+mj-lt"/>
              </a:rPr>
              <a:t>possono esplorare il data </a:t>
            </a:r>
            <a:r>
              <a:rPr lang="it-IT" sz="3600" dirty="0" err="1">
                <a:latin typeface="+mj-lt"/>
              </a:rPr>
              <a:t>lake</a:t>
            </a:r>
            <a:r>
              <a:rPr lang="it-IT" sz="3600" dirty="0">
                <a:latin typeface="+mj-lt"/>
              </a:rPr>
              <a:t>, trasformare e preparare i dati utilizzando questo servizio e semplificare le loro pipeline di trasformazione dei dati. È anche possibile creare una visualizzazione sui dati nel data </a:t>
            </a:r>
            <a:r>
              <a:rPr lang="it-IT" sz="3600" dirty="0" err="1">
                <a:latin typeface="+mj-lt"/>
              </a:rPr>
              <a:t>lake</a:t>
            </a:r>
            <a:r>
              <a:rPr lang="it-IT" sz="3600" dirty="0">
                <a:latin typeface="+mj-lt"/>
              </a:rPr>
              <a:t> e utilizzarla per aggiornare i dati in un tabular model</a:t>
            </a:r>
          </a:p>
          <a:p>
            <a:pPr marL="571500" indent="-571500">
              <a:lnSpc>
                <a:spcPct val="90000"/>
              </a:lnSpc>
              <a:spcAft>
                <a:spcPts val="600"/>
              </a:spcAft>
              <a:buFont typeface="Arial" panose="020B0604020202020204" pitchFamily="34" charset="0"/>
              <a:buChar char="•"/>
            </a:pPr>
            <a:r>
              <a:rPr lang="it-IT" sz="3600" b="1" dirty="0">
                <a:solidFill>
                  <a:srgbClr val="FFFF00"/>
                </a:solidFill>
                <a:latin typeface="+mj-lt"/>
              </a:rPr>
              <a:t>I Data Scientist </a:t>
            </a:r>
            <a:r>
              <a:rPr lang="it-IT" sz="3600" dirty="0">
                <a:latin typeface="+mj-lt"/>
              </a:rPr>
              <a:t>possono ragionare velocemente sui contenuti e sulla struttura dei dati nel data </a:t>
            </a:r>
            <a:r>
              <a:rPr lang="it-IT" sz="3600" dirty="0" err="1">
                <a:latin typeface="+mj-lt"/>
              </a:rPr>
              <a:t>lake</a:t>
            </a:r>
            <a:r>
              <a:rPr lang="it-IT" sz="3600" dirty="0">
                <a:latin typeface="+mj-lt"/>
              </a:rPr>
              <a:t>, grazie a funzionalità come OPENROWSET e inferenza automatica dello schema</a:t>
            </a:r>
          </a:p>
        </p:txBody>
      </p:sp>
    </p:spTree>
    <p:extLst>
      <p:ext uri="{BB962C8B-B14F-4D97-AF65-F5344CB8AC3E}">
        <p14:creationId xmlns:p14="http://schemas.microsoft.com/office/powerpoint/2010/main" val="22261015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Servless SQL pool – </a:t>
            </a:r>
            <a:r>
              <a:rPr lang="en-US" sz="4400" dirty="0" err="1">
                <a:solidFill>
                  <a:schemeClr val="tx1"/>
                </a:solidFill>
                <a:latin typeface="Segoe UI Light" panose="020B0502040204020203" pitchFamily="34" charset="0"/>
                <a:cs typeface="Segoe UI Light" panose="020B0502040204020203" pitchFamily="34" charset="0"/>
              </a:rPr>
              <a:t>Ruoli</a:t>
            </a:r>
            <a:r>
              <a:rPr lang="en-US" sz="4400" dirty="0">
                <a:solidFill>
                  <a:schemeClr val="tx1"/>
                </a:solidFill>
                <a:latin typeface="Segoe UI Light" panose="020B0502040204020203" pitchFamily="34" charset="0"/>
                <a:cs typeface="Segoe UI Light" panose="020B0502040204020203" pitchFamily="34" charset="0"/>
              </a:rPr>
              <a:t> diversi</a:t>
            </a:r>
          </a:p>
        </p:txBody>
      </p:sp>
      <p:sp>
        <p:nvSpPr>
          <p:cNvPr id="9" name="TextBox 8">
            <a:extLst>
              <a:ext uri="{FF2B5EF4-FFF2-40B4-BE49-F238E27FC236}">
                <a16:creationId xmlns:a16="http://schemas.microsoft.com/office/drawing/2014/main" id="{0F86F9F9-39B5-4CE6-AF48-9ADAE40EA728}"/>
              </a:ext>
            </a:extLst>
          </p:cNvPr>
          <p:cNvSpPr txBox="1"/>
          <p:nvPr/>
        </p:nvSpPr>
        <p:spPr>
          <a:xfrm>
            <a:off x="375920" y="1189176"/>
            <a:ext cx="11655839" cy="5856988"/>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it-IT" sz="3600" b="1" dirty="0">
                <a:solidFill>
                  <a:srgbClr val="FFFF00"/>
                </a:solidFill>
                <a:latin typeface="+mj-lt"/>
              </a:rPr>
              <a:t>I Data Analyst</a:t>
            </a:r>
            <a:r>
              <a:rPr lang="it-IT" sz="3600" dirty="0">
                <a:solidFill>
                  <a:srgbClr val="FFFF00"/>
                </a:solidFill>
                <a:latin typeface="+mj-lt"/>
              </a:rPr>
              <a:t> </a:t>
            </a:r>
            <a:r>
              <a:rPr lang="it-IT" sz="3600" dirty="0">
                <a:latin typeface="+mj-lt"/>
              </a:rPr>
              <a:t>possono esplorare i dati e le tabelle esterne di Spark create dai Data Scientist o Data </a:t>
            </a:r>
            <a:r>
              <a:rPr lang="it-IT" sz="3600" dirty="0" err="1">
                <a:latin typeface="+mj-lt"/>
              </a:rPr>
              <a:t>Engineer</a:t>
            </a:r>
            <a:r>
              <a:rPr lang="it-IT" sz="3600" dirty="0">
                <a:latin typeface="+mj-lt"/>
              </a:rPr>
              <a:t> utilizzando il familiare </a:t>
            </a:r>
            <a:r>
              <a:rPr lang="it-IT" sz="3600" dirty="0" err="1">
                <a:latin typeface="+mj-lt"/>
              </a:rPr>
              <a:t>linguaggioT</a:t>
            </a:r>
            <a:r>
              <a:rPr lang="it-IT" sz="3600" dirty="0">
                <a:latin typeface="+mj-lt"/>
              </a:rPr>
              <a:t>-SQL. Pertanto, se crei una tabella Spark, tale tabella verrà creata come tabella esterna in SQL On-Demand in modo da poterla eseguire query senza dover mantenere un cluster Spark attivo e in esecuzione. Attualmente è supportato solo con le tabelle Spark create utilizzando Parquet come formato di input</a:t>
            </a:r>
          </a:p>
          <a:p>
            <a:pPr marL="571500" indent="-571500">
              <a:lnSpc>
                <a:spcPct val="90000"/>
              </a:lnSpc>
              <a:spcAft>
                <a:spcPts val="600"/>
              </a:spcAft>
              <a:buFont typeface="Arial" panose="020B0604020202020204" pitchFamily="34" charset="0"/>
              <a:buChar char="•"/>
            </a:pPr>
            <a:r>
              <a:rPr lang="it-IT" sz="3600" b="1" dirty="0">
                <a:solidFill>
                  <a:srgbClr val="FFFF00"/>
                </a:solidFill>
                <a:latin typeface="+mj-lt"/>
              </a:rPr>
              <a:t>BI </a:t>
            </a:r>
            <a:r>
              <a:rPr lang="it-IT" sz="3600" b="1" dirty="0" err="1">
                <a:solidFill>
                  <a:srgbClr val="FFFF00"/>
                </a:solidFill>
                <a:latin typeface="+mj-lt"/>
              </a:rPr>
              <a:t>Professionals</a:t>
            </a:r>
            <a:r>
              <a:rPr lang="it-IT" sz="3600" b="1" dirty="0">
                <a:solidFill>
                  <a:srgbClr val="FFFF00"/>
                </a:solidFill>
                <a:latin typeface="+mj-lt"/>
              </a:rPr>
              <a:t> </a:t>
            </a:r>
            <a:r>
              <a:rPr lang="it-IT" sz="3600" dirty="0">
                <a:latin typeface="+mj-lt"/>
              </a:rPr>
              <a:t>possono creare rapidamente report di Power BI sui dati nelle tabelle Lake e Spark. </a:t>
            </a:r>
          </a:p>
        </p:txBody>
      </p:sp>
    </p:spTree>
    <p:extLst>
      <p:ext uri="{BB962C8B-B14F-4D97-AF65-F5344CB8AC3E}">
        <p14:creationId xmlns:p14="http://schemas.microsoft.com/office/powerpoint/2010/main" val="1575578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66674"/>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Demo 1 – Primi </a:t>
            </a:r>
            <a:r>
              <a:rPr lang="en-US" sz="4400" dirty="0" err="1">
                <a:solidFill>
                  <a:schemeClr val="tx1"/>
                </a:solidFill>
                <a:latin typeface="Segoe UI Light" panose="020B0502040204020203" pitchFamily="34" charset="0"/>
                <a:cs typeface="Segoe UI Light" panose="020B0502040204020203" pitchFamily="34" charset="0"/>
              </a:rPr>
              <a:t>passi</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14863F9F-12C3-4104-AF05-EE6350D14EEC}"/>
              </a:ext>
            </a:extLst>
          </p:cNvPr>
          <p:cNvSpPr txBox="1"/>
          <p:nvPr/>
        </p:nvSpPr>
        <p:spPr>
          <a:xfrm>
            <a:off x="568586" y="1094646"/>
            <a:ext cx="7355243" cy="1034129"/>
          </a:xfrm>
          <a:prstGeom prst="rect">
            <a:avLst/>
          </a:prstGeom>
          <a:noFill/>
        </p:spPr>
        <p:txBody>
          <a:bodyPr wrap="square" lIns="182880" tIns="146304" rIns="182880" bIns="146304" rtlCol="0">
            <a:spAutoFit/>
          </a:bodyPr>
          <a:lstStyle/>
          <a:p>
            <a:pPr>
              <a:spcAft>
                <a:spcPts val="600"/>
              </a:spcAft>
            </a:pPr>
            <a:r>
              <a:rPr lang="en-US" sz="2400" dirty="0">
                <a:gradFill>
                  <a:gsLst>
                    <a:gs pos="2917">
                      <a:schemeClr val="tx1"/>
                    </a:gs>
                    <a:gs pos="30000">
                      <a:schemeClr val="tx1"/>
                    </a:gs>
                  </a:gsLst>
                  <a:lin ang="5400000" scaled="0"/>
                </a:gradFill>
              </a:rPr>
              <a:t>In this whiteboard design session, you will work in a group to</a:t>
            </a:r>
          </a:p>
        </p:txBody>
      </p:sp>
      <p:pic>
        <p:nvPicPr>
          <p:cNvPr id="3" name="Picture 2" descr="Icon representation of a presenter waving at a whiteboard.">
            <a:extLst>
              <a:ext uri="{FF2B5EF4-FFF2-40B4-BE49-F238E27FC236}">
                <a16:creationId xmlns:a16="http://schemas.microsoft.com/office/drawing/2014/main" id="{90670106-9F72-4C69-AC97-2303D33801DD}"/>
              </a:ext>
            </a:extLst>
          </p:cNvPr>
          <p:cNvPicPr>
            <a:picLocks noChangeAspect="1"/>
          </p:cNvPicPr>
          <p:nvPr/>
        </p:nvPicPr>
        <p:blipFill>
          <a:blip r:embed="rId3"/>
          <a:stretch>
            <a:fillRect/>
          </a:stretch>
        </p:blipFill>
        <p:spPr>
          <a:xfrm>
            <a:off x="7945793" y="1828661"/>
            <a:ext cx="3200677" cy="3200677"/>
          </a:xfrm>
          <a:prstGeom prst="rect">
            <a:avLst/>
          </a:prstGeom>
        </p:spPr>
      </p:pic>
    </p:spTree>
    <p:extLst>
      <p:ext uri="{BB962C8B-B14F-4D97-AF65-F5344CB8AC3E}">
        <p14:creationId xmlns:p14="http://schemas.microsoft.com/office/powerpoint/2010/main" val="511078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Servless SQL pool – Integrazione con Power BI</a:t>
            </a:r>
          </a:p>
        </p:txBody>
      </p:sp>
      <p:sp>
        <p:nvSpPr>
          <p:cNvPr id="9" name="TextBox 8">
            <a:extLst>
              <a:ext uri="{FF2B5EF4-FFF2-40B4-BE49-F238E27FC236}">
                <a16:creationId xmlns:a16="http://schemas.microsoft.com/office/drawing/2014/main" id="{0F86F9F9-39B5-4CE6-AF48-9ADAE40EA728}"/>
              </a:ext>
            </a:extLst>
          </p:cNvPr>
          <p:cNvSpPr txBox="1"/>
          <p:nvPr/>
        </p:nvSpPr>
        <p:spPr>
          <a:xfrm>
            <a:off x="375920" y="1189176"/>
            <a:ext cx="11655839" cy="22119902"/>
          </a:xfrm>
          <a:prstGeom prst="rect">
            <a:avLst/>
          </a:prstGeom>
          <a:noFill/>
        </p:spPr>
        <p:txBody>
          <a:bodyPr wrap="square" lIns="182880" tIns="146304" rIns="182880" bIns="146304" rtlCol="0">
            <a:spAutoFit/>
          </a:bodyPr>
          <a:lstStyle/>
          <a:p>
            <a:pPr>
              <a:lnSpc>
                <a:spcPct val="90000"/>
              </a:lnSpc>
              <a:spcAft>
                <a:spcPts val="600"/>
              </a:spcAft>
            </a:pPr>
            <a:r>
              <a:rPr lang="it-IT" sz="3600" dirty="0">
                <a:latin typeface="+mj-lt"/>
              </a:rPr>
              <a:t>Vediamo ora gli scenari in cui, come sviluppatore Power BI, potresti prendere in considerazione l'utilizzo di Synapse:</a:t>
            </a:r>
          </a:p>
          <a:p>
            <a:pPr marL="571500" indent="-571500">
              <a:lnSpc>
                <a:spcPct val="90000"/>
              </a:lnSpc>
              <a:spcAft>
                <a:spcPts val="600"/>
              </a:spcAft>
              <a:buFont typeface="Arial" panose="020B0604020202020204" pitchFamily="34" charset="0"/>
              <a:buChar char="•"/>
            </a:pPr>
            <a:endParaRPr lang="it-IT" sz="3600" dirty="0">
              <a:latin typeface="+mj-lt"/>
            </a:endParaRPr>
          </a:p>
          <a:p>
            <a:pPr marL="571500" indent="-571500">
              <a:lnSpc>
                <a:spcPct val="90000"/>
              </a:lnSpc>
              <a:spcAft>
                <a:spcPts val="600"/>
              </a:spcAft>
              <a:buFont typeface="Arial" panose="020B0604020202020204" pitchFamily="34" charset="0"/>
              <a:buChar char="•"/>
            </a:pPr>
            <a:r>
              <a:rPr lang="it-IT" sz="3600" b="1" dirty="0">
                <a:solidFill>
                  <a:srgbClr val="FFFF00"/>
                </a:solidFill>
                <a:latin typeface="+mj-lt"/>
              </a:rPr>
              <a:t>DirectQuery</a:t>
            </a:r>
            <a:r>
              <a:rPr lang="it-IT" sz="3600" dirty="0">
                <a:latin typeface="+mj-lt"/>
              </a:rPr>
              <a:t>: DirectQuery non è affatto una scelta ottimale quando si tratta di report sulle prestazioni, poiché ogni oggetto visivo genererà almeno una query a un'origine dati. Tuttavia, in circostanze specifiche, non avrai altra opzione che usare DirectQuery e Synapse può essere tuo amico in quelle situazioni! Esamineremo più avanti un esempio reale di come funziona nella realtà ...</a:t>
            </a:r>
          </a:p>
          <a:p>
            <a:pPr marL="571500" indent="-571500">
              <a:lnSpc>
                <a:spcPct val="90000"/>
              </a:lnSpc>
              <a:spcAft>
                <a:spcPts val="600"/>
              </a:spcAft>
              <a:buFont typeface="Arial" panose="020B0604020202020204" pitchFamily="34" charset="0"/>
              <a:buChar char="•"/>
            </a:pPr>
            <a:r>
              <a:rPr lang="it-IT" sz="3600" dirty="0">
                <a:latin typeface="+mj-lt"/>
              </a:rPr>
              <a:t>Sicurezza: se pensi all'autenticazione di Power BI tramite Azure Active Directory (AAD), che è anche uno standard consigliato per Synapse, puoi facilmente immaginare uno scenario in cui la sicurezza per le soluzioni Power BI viene gestita a livello di livello dati all'interno di Synapse. Ciò è particolarmente importante per le soluzioni Power BI che si basano sull'opzione DirectQuery, poiché potresti comunque voler implementare la sicurezza a livello di riga quando usi la modalità di importazione</a:t>
            </a:r>
          </a:p>
          <a:p>
            <a:pPr marL="571500" indent="-571500">
              <a:lnSpc>
                <a:spcPct val="90000"/>
              </a:lnSpc>
              <a:spcAft>
                <a:spcPts val="600"/>
              </a:spcAft>
              <a:buFont typeface="Arial" panose="020B0604020202020204" pitchFamily="34" charset="0"/>
              <a:buChar char="•"/>
            </a:pPr>
            <a:r>
              <a:rPr lang="it-IT" sz="3600" dirty="0">
                <a:latin typeface="+mj-lt"/>
              </a:rPr>
              <a:t>Data </a:t>
            </a:r>
            <a:r>
              <a:rPr lang="it-IT" sz="3600" dirty="0" err="1">
                <a:latin typeface="+mj-lt"/>
              </a:rPr>
              <a:t>shaping</a:t>
            </a:r>
            <a:r>
              <a:rPr lang="it-IT" sz="3600" dirty="0">
                <a:latin typeface="+mj-lt"/>
              </a:rPr>
              <a:t>: Power BI dispone di un proprio set di strumenti per eseguire il data </a:t>
            </a:r>
            <a:r>
              <a:rPr lang="it-IT" sz="3600" dirty="0" err="1">
                <a:latin typeface="+mj-lt"/>
              </a:rPr>
              <a:t>shaping</a:t>
            </a:r>
            <a:r>
              <a:rPr lang="it-IT" sz="3600" dirty="0">
                <a:latin typeface="+mj-lt"/>
              </a:rPr>
              <a:t>, cosa più evidente: colonne e tabelle calcolate di Power Query, </a:t>
            </a:r>
            <a:r>
              <a:rPr lang="it-IT" sz="3600" dirty="0" err="1">
                <a:latin typeface="+mj-lt"/>
              </a:rPr>
              <a:t>Dataflow</a:t>
            </a:r>
            <a:r>
              <a:rPr lang="it-IT" sz="3600" dirty="0">
                <a:latin typeface="+mj-lt"/>
              </a:rPr>
              <a:t> e DAX. Tuttavia, nessuno di questi può essere paragonato alle capacità su scala aziendale per la trasformazione e la preparazione dei dati all'interno di Synapse. Per i principianti, Synapse viene fornito con Azure Data </a:t>
            </a:r>
            <a:r>
              <a:rPr lang="it-IT" sz="3600" dirty="0" err="1">
                <a:latin typeface="+mj-lt"/>
              </a:rPr>
              <a:t>Factory</a:t>
            </a:r>
            <a:r>
              <a:rPr lang="it-IT" sz="3600" dirty="0">
                <a:latin typeface="+mj-lt"/>
              </a:rPr>
              <a:t>, probabilmente lo strumento più potente per le attività di orchestrazione dei dati. Ciò significa che è possibile eseguire l'intero data </a:t>
            </a:r>
            <a:r>
              <a:rPr lang="it-IT" sz="3600" dirty="0" err="1">
                <a:latin typeface="+mj-lt"/>
              </a:rPr>
              <a:t>shaping</a:t>
            </a:r>
            <a:r>
              <a:rPr lang="it-IT" sz="3600" dirty="0">
                <a:latin typeface="+mj-lt"/>
              </a:rPr>
              <a:t> sul lato sorgente, in modo che i report di Power BI possano trarre vantaggio dall'utilizzo di soluzioni già pronte</a:t>
            </a:r>
          </a:p>
          <a:p>
            <a:pPr marL="571500" indent="-571500">
              <a:lnSpc>
                <a:spcPct val="90000"/>
              </a:lnSpc>
              <a:spcAft>
                <a:spcPts val="600"/>
              </a:spcAft>
              <a:buFont typeface="Arial" panose="020B0604020202020204" pitchFamily="34" charset="0"/>
              <a:buChar char="•"/>
            </a:pPr>
            <a:r>
              <a:rPr lang="it-IT" sz="3600" dirty="0">
                <a:latin typeface="+mj-lt"/>
              </a:rPr>
              <a:t>Unica fonte di verità: probabilmente hai sentito questa frase molte volte se stai lavorando con i dati. In sostanza, questo è l'obiettivo finale che tutti miriamo a raggiungere. Poiché Synapse rappresenta, da una delle sue prospettive, il legittimo successore di Azure SQL Data </a:t>
            </a:r>
            <a:r>
              <a:rPr lang="it-IT" sz="3600" dirty="0" err="1">
                <a:latin typeface="+mj-lt"/>
              </a:rPr>
              <a:t>Warehouse</a:t>
            </a:r>
            <a:r>
              <a:rPr lang="it-IT" sz="3600" dirty="0">
                <a:latin typeface="+mj-lt"/>
              </a:rPr>
              <a:t>, puoi trarne vantaggio e utilizzare i dati di Synapse per i tuoi report di Power BI con la certezza che i dati provengano dalla posizione centralizzata e approvata. </a:t>
            </a:r>
          </a:p>
        </p:txBody>
      </p:sp>
    </p:spTree>
    <p:extLst>
      <p:ext uri="{BB962C8B-B14F-4D97-AF65-F5344CB8AC3E}">
        <p14:creationId xmlns:p14="http://schemas.microsoft.com/office/powerpoint/2010/main" val="1213699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Data warehouse </a:t>
            </a:r>
            <a:r>
              <a:rPr lang="en-US" sz="4400" dirty="0" err="1">
                <a:solidFill>
                  <a:schemeClr val="tx1"/>
                </a:solidFill>
                <a:latin typeface="Segoe UI Light" panose="020B0502040204020203" pitchFamily="34" charset="0"/>
                <a:cs typeface="Segoe UI Light" panose="020B0502040204020203" pitchFamily="34" charset="0"/>
              </a:rPr>
              <a:t>tradizionale</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75920" y="1189176"/>
            <a:ext cx="11546839" cy="5013680"/>
          </a:xfrm>
          <a:prstGeom prst="rect">
            <a:avLst/>
          </a:prstGeom>
          <a:noFill/>
        </p:spPr>
        <p:txBody>
          <a:bodyPr wrap="square" lIns="182880" tIns="146304" rIns="182880" bIns="146304" rtlCol="0">
            <a:spAutoFit/>
          </a:bodyPr>
          <a:lstStyle/>
          <a:p>
            <a:pPr>
              <a:lnSpc>
                <a:spcPct val="90000"/>
              </a:lnSpc>
              <a:spcAft>
                <a:spcPts val="600"/>
              </a:spcAft>
            </a:pPr>
            <a:r>
              <a:rPr lang="it-IT" sz="3600" dirty="0">
                <a:latin typeface="+mj-lt"/>
              </a:rPr>
              <a:t>in un tipico scenario di data warehousing tradizionale</a:t>
            </a:r>
          </a:p>
          <a:p>
            <a:pPr marL="571500" indent="-571500">
              <a:lnSpc>
                <a:spcPct val="90000"/>
              </a:lnSpc>
              <a:spcAft>
                <a:spcPts val="600"/>
              </a:spcAft>
              <a:buFont typeface="Arial" panose="020B0604020202020204" pitchFamily="34" charset="0"/>
              <a:buChar char="•"/>
            </a:pPr>
            <a:r>
              <a:rPr lang="it-IT" sz="3600" dirty="0">
                <a:latin typeface="+mj-lt"/>
              </a:rPr>
              <a:t>raccoglieresti i tuoi dati da più origini diverse,</a:t>
            </a:r>
          </a:p>
          <a:p>
            <a:pPr marL="571500" indent="-571500">
              <a:lnSpc>
                <a:spcPct val="90000"/>
              </a:lnSpc>
              <a:spcAft>
                <a:spcPts val="600"/>
              </a:spcAft>
              <a:buFont typeface="Arial" panose="020B0604020202020204" pitchFamily="34" charset="0"/>
              <a:buChar char="•"/>
            </a:pPr>
            <a:r>
              <a:rPr lang="it-IT" sz="3600" dirty="0">
                <a:latin typeface="+mj-lt"/>
              </a:rPr>
              <a:t>eseguiresti alcune trasformazioni, pulizia dei dati, ecc. prima di inserire i dati consolidati in un data </a:t>
            </a:r>
            <a:r>
              <a:rPr lang="it-IT" sz="3600" dirty="0" err="1">
                <a:latin typeface="+mj-lt"/>
              </a:rPr>
              <a:t>warehouse</a:t>
            </a:r>
            <a:r>
              <a:rPr lang="it-IT" sz="3600" dirty="0">
                <a:latin typeface="+mj-lt"/>
              </a:rPr>
              <a:t> relazionale. </a:t>
            </a:r>
          </a:p>
          <a:p>
            <a:pPr marL="571500" indent="-571500">
              <a:lnSpc>
                <a:spcPct val="90000"/>
              </a:lnSpc>
              <a:spcAft>
                <a:spcPts val="600"/>
              </a:spcAft>
              <a:buFont typeface="Arial" panose="020B0604020202020204" pitchFamily="34" charset="0"/>
              <a:buChar char="•"/>
            </a:pPr>
            <a:r>
              <a:rPr lang="it-IT" sz="3600" dirty="0">
                <a:latin typeface="+mj-lt"/>
              </a:rPr>
              <a:t>un'unica fonte di verità per i tuoi dati e da lì potresti creare vari report, utilizzando un'intera gamma di strumenti, come Crystal Reports, SSRS o Power BI, se ne parliamo Le soluzioni di Microsoft. </a:t>
            </a: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1354255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Servless SQL pool – Integrazione con Power BI</a:t>
            </a:r>
          </a:p>
        </p:txBody>
      </p:sp>
      <p:sp>
        <p:nvSpPr>
          <p:cNvPr id="9" name="TextBox 8">
            <a:extLst>
              <a:ext uri="{FF2B5EF4-FFF2-40B4-BE49-F238E27FC236}">
                <a16:creationId xmlns:a16="http://schemas.microsoft.com/office/drawing/2014/main" id="{0F86F9F9-39B5-4CE6-AF48-9ADAE40EA728}"/>
              </a:ext>
            </a:extLst>
          </p:cNvPr>
          <p:cNvSpPr txBox="1"/>
          <p:nvPr/>
        </p:nvSpPr>
        <p:spPr>
          <a:xfrm>
            <a:off x="375920" y="1189176"/>
            <a:ext cx="11655839" cy="5281446"/>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it-IT" sz="3600" b="1" dirty="0">
                <a:solidFill>
                  <a:srgbClr val="FFFF00"/>
                </a:solidFill>
                <a:latin typeface="+mj-lt"/>
              </a:rPr>
              <a:t>Sicurezza</a:t>
            </a:r>
            <a:r>
              <a:rPr lang="it-IT" sz="3600" dirty="0">
                <a:latin typeface="+mj-lt"/>
              </a:rPr>
              <a:t>: se pensi all'autenticazione di Power BI tramite Azure Active Directory (AAD), che è anche uno standard consigliato per Synapse, puoi facilmente immaginare uno scenario in cui la sicurezza per le soluzioni Power BI viene gestita a livello di livello dati all'interno di Synapse. Ciò è particolarmente importante per le soluzioni Power BI che si basano sull'opzione DirectQuery, poiché potresti comunque voler implementare la sicurezza a livello di riga quando usi la modalità di importazione</a:t>
            </a:r>
          </a:p>
        </p:txBody>
      </p:sp>
    </p:spTree>
    <p:extLst>
      <p:ext uri="{BB962C8B-B14F-4D97-AF65-F5344CB8AC3E}">
        <p14:creationId xmlns:p14="http://schemas.microsoft.com/office/powerpoint/2010/main" val="4150273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Servless SQL pool – Integrazione con Power BI</a:t>
            </a:r>
          </a:p>
        </p:txBody>
      </p:sp>
      <p:sp>
        <p:nvSpPr>
          <p:cNvPr id="9" name="TextBox 8">
            <a:extLst>
              <a:ext uri="{FF2B5EF4-FFF2-40B4-BE49-F238E27FC236}">
                <a16:creationId xmlns:a16="http://schemas.microsoft.com/office/drawing/2014/main" id="{0F86F9F9-39B5-4CE6-AF48-9ADAE40EA728}"/>
              </a:ext>
            </a:extLst>
          </p:cNvPr>
          <p:cNvSpPr txBox="1"/>
          <p:nvPr/>
        </p:nvSpPr>
        <p:spPr>
          <a:xfrm>
            <a:off x="375920" y="1189176"/>
            <a:ext cx="11655839" cy="5780044"/>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it-IT" sz="3600" b="1" dirty="0">
                <a:solidFill>
                  <a:srgbClr val="FFFF00"/>
                </a:solidFill>
                <a:latin typeface="+mj-lt"/>
              </a:rPr>
              <a:t>Data </a:t>
            </a:r>
            <a:r>
              <a:rPr lang="it-IT" sz="3600" b="1" dirty="0" err="1">
                <a:solidFill>
                  <a:srgbClr val="FFFF00"/>
                </a:solidFill>
                <a:latin typeface="+mj-lt"/>
              </a:rPr>
              <a:t>shaping</a:t>
            </a:r>
            <a:r>
              <a:rPr lang="it-IT" sz="3600" dirty="0">
                <a:latin typeface="+mj-lt"/>
              </a:rPr>
              <a:t>: Power BI dispone di un proprio set di strumenti per eseguire il data </a:t>
            </a:r>
            <a:r>
              <a:rPr lang="it-IT" sz="3600" dirty="0" err="1">
                <a:latin typeface="+mj-lt"/>
              </a:rPr>
              <a:t>shaping</a:t>
            </a:r>
            <a:r>
              <a:rPr lang="it-IT" sz="3600" dirty="0">
                <a:latin typeface="+mj-lt"/>
              </a:rPr>
              <a:t>: Power Query. Tuttavia, non può essere paragonato alle capacità su di  trasformazione e preparazione dei dati su scala aziendale che avviene all'interno di Synapse. Infatti viene fornito con Azure Data </a:t>
            </a:r>
            <a:r>
              <a:rPr lang="it-IT" sz="3600" dirty="0" err="1">
                <a:latin typeface="+mj-lt"/>
              </a:rPr>
              <a:t>Factory</a:t>
            </a:r>
            <a:r>
              <a:rPr lang="it-IT" sz="3600" dirty="0">
                <a:latin typeface="+mj-lt"/>
              </a:rPr>
              <a:t>, probabilmente lo strumento più potente per le attività di orchestrazione dei dati. Ciò significa che è possibile eseguire l'intero data </a:t>
            </a:r>
            <a:r>
              <a:rPr lang="it-IT" sz="3600" dirty="0" err="1">
                <a:latin typeface="+mj-lt"/>
              </a:rPr>
              <a:t>shaping</a:t>
            </a:r>
            <a:r>
              <a:rPr lang="it-IT" sz="3600" dirty="0">
                <a:latin typeface="+mj-lt"/>
              </a:rPr>
              <a:t> sul lato sorgente, in modo che i report di Power BI possano trarre vantaggio dall'utilizzo di soluzioni già pronte. </a:t>
            </a:r>
          </a:p>
        </p:txBody>
      </p:sp>
    </p:spTree>
    <p:extLst>
      <p:ext uri="{BB962C8B-B14F-4D97-AF65-F5344CB8AC3E}">
        <p14:creationId xmlns:p14="http://schemas.microsoft.com/office/powerpoint/2010/main" val="1525135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Servless SQL pool – Integrazione con Power BI</a:t>
            </a:r>
          </a:p>
        </p:txBody>
      </p:sp>
      <p:sp>
        <p:nvSpPr>
          <p:cNvPr id="9" name="TextBox 8">
            <a:extLst>
              <a:ext uri="{FF2B5EF4-FFF2-40B4-BE49-F238E27FC236}">
                <a16:creationId xmlns:a16="http://schemas.microsoft.com/office/drawing/2014/main" id="{0F86F9F9-39B5-4CE6-AF48-9ADAE40EA728}"/>
              </a:ext>
            </a:extLst>
          </p:cNvPr>
          <p:cNvSpPr txBox="1"/>
          <p:nvPr/>
        </p:nvSpPr>
        <p:spPr>
          <a:xfrm>
            <a:off x="375920" y="1189176"/>
            <a:ext cx="11655839" cy="3785652"/>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it-IT" sz="3600" b="1" dirty="0">
                <a:solidFill>
                  <a:srgbClr val="FFFF00"/>
                </a:solidFill>
                <a:latin typeface="+mj-lt"/>
              </a:rPr>
              <a:t>Unica fonte di verità</a:t>
            </a:r>
            <a:r>
              <a:rPr lang="it-IT" sz="3600" dirty="0">
                <a:latin typeface="+mj-lt"/>
              </a:rPr>
              <a:t>: In sostanza, questo è l'obiettivo finale che tutti miriamo a raggiungere. Poiché Synapse rappresenta, da una delle sue prospettive, il legittimo successore di Azure SQL Data </a:t>
            </a:r>
            <a:r>
              <a:rPr lang="it-IT" sz="3600" dirty="0" err="1">
                <a:latin typeface="+mj-lt"/>
              </a:rPr>
              <a:t>Warehouse</a:t>
            </a:r>
            <a:r>
              <a:rPr lang="it-IT" sz="3600" dirty="0">
                <a:latin typeface="+mj-lt"/>
              </a:rPr>
              <a:t>, puoi trarne vantaggio e utilizzare i dati di Synapse per i tuoi report di Power BI con la certezza che i dati provengano dalla posizione centralizzata e approvata. </a:t>
            </a:r>
          </a:p>
        </p:txBody>
      </p:sp>
    </p:spTree>
    <p:extLst>
      <p:ext uri="{BB962C8B-B14F-4D97-AF65-F5344CB8AC3E}">
        <p14:creationId xmlns:p14="http://schemas.microsoft.com/office/powerpoint/2010/main" val="1487400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Servless SQL pool – Integrazione con Power BI</a:t>
            </a:r>
          </a:p>
        </p:txBody>
      </p:sp>
      <p:sp>
        <p:nvSpPr>
          <p:cNvPr id="9" name="TextBox 8">
            <a:extLst>
              <a:ext uri="{FF2B5EF4-FFF2-40B4-BE49-F238E27FC236}">
                <a16:creationId xmlns:a16="http://schemas.microsoft.com/office/drawing/2014/main" id="{0F86F9F9-39B5-4CE6-AF48-9ADAE40EA728}"/>
              </a:ext>
            </a:extLst>
          </p:cNvPr>
          <p:cNvSpPr txBox="1"/>
          <p:nvPr/>
        </p:nvSpPr>
        <p:spPr>
          <a:xfrm>
            <a:off x="375920" y="1189176"/>
            <a:ext cx="11655839" cy="3785652"/>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it-IT" sz="3600" b="1" dirty="0">
                <a:solidFill>
                  <a:srgbClr val="FFFF00"/>
                </a:solidFill>
                <a:latin typeface="+mj-lt"/>
              </a:rPr>
              <a:t>Unica fonte di verità</a:t>
            </a:r>
            <a:r>
              <a:rPr lang="it-IT" sz="3600" dirty="0">
                <a:latin typeface="+mj-lt"/>
              </a:rPr>
              <a:t>: In sostanza, questo è l'obiettivo finale che tutti miriamo a raggiungere. Poiché Synapse rappresenta, da una delle sue prospettive, il legittimo successore di Azure SQL Data </a:t>
            </a:r>
            <a:r>
              <a:rPr lang="it-IT" sz="3600" dirty="0" err="1">
                <a:latin typeface="+mj-lt"/>
              </a:rPr>
              <a:t>Warehouse</a:t>
            </a:r>
            <a:r>
              <a:rPr lang="it-IT" sz="3600" dirty="0">
                <a:latin typeface="+mj-lt"/>
              </a:rPr>
              <a:t>, puoi trarne vantaggio e utilizzare i dati di Synapse per i tuoi report di Power BI con la certezza che i dati provengano dalla posizione centralizzata e approvata. </a:t>
            </a:r>
          </a:p>
        </p:txBody>
      </p:sp>
    </p:spTree>
    <p:extLst>
      <p:ext uri="{BB962C8B-B14F-4D97-AF65-F5344CB8AC3E}">
        <p14:creationId xmlns:p14="http://schemas.microsoft.com/office/powerpoint/2010/main" val="3986556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Servless SQL pool – Linked Services</a:t>
            </a:r>
          </a:p>
        </p:txBody>
      </p:sp>
      <p:sp>
        <p:nvSpPr>
          <p:cNvPr id="9" name="TextBox 8">
            <a:extLst>
              <a:ext uri="{FF2B5EF4-FFF2-40B4-BE49-F238E27FC236}">
                <a16:creationId xmlns:a16="http://schemas.microsoft.com/office/drawing/2014/main" id="{0F86F9F9-39B5-4CE6-AF48-9ADAE40EA728}"/>
              </a:ext>
            </a:extLst>
          </p:cNvPr>
          <p:cNvSpPr txBox="1"/>
          <p:nvPr/>
        </p:nvSpPr>
        <p:spPr>
          <a:xfrm>
            <a:off x="375920" y="1189176"/>
            <a:ext cx="11655839" cy="4361194"/>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it-IT" sz="3600" dirty="0">
                <a:latin typeface="+mj-lt"/>
              </a:rPr>
              <a:t>Prima di procedere oltre, è necessario comprendere il concetto Fondamentalmente di </a:t>
            </a:r>
            <a:r>
              <a:rPr lang="it-IT" sz="3600" dirty="0" err="1">
                <a:latin typeface="+mj-lt"/>
              </a:rPr>
              <a:t>linked</a:t>
            </a:r>
            <a:r>
              <a:rPr lang="it-IT" sz="3600" dirty="0">
                <a:latin typeface="+mj-lt"/>
              </a:rPr>
              <a:t> Services in Synapse. </a:t>
            </a:r>
          </a:p>
          <a:p>
            <a:pPr marL="571500" indent="-571500">
              <a:lnSpc>
                <a:spcPct val="90000"/>
              </a:lnSpc>
              <a:spcAft>
                <a:spcPts val="600"/>
              </a:spcAft>
              <a:buFont typeface="Arial" panose="020B0604020202020204" pitchFamily="34" charset="0"/>
              <a:buChar char="•"/>
            </a:pPr>
            <a:r>
              <a:rPr lang="it-IT" sz="3600" dirty="0">
                <a:latin typeface="+mj-lt"/>
              </a:rPr>
              <a:t>Permettono di includere un intero set di diverse funzionalità e servizi che esistono al di fuori di Synapse, come Azure Data Lake, </a:t>
            </a:r>
            <a:r>
              <a:rPr lang="it-IT" sz="3600" dirty="0" err="1">
                <a:latin typeface="+mj-lt"/>
              </a:rPr>
              <a:t>CosmosDB</a:t>
            </a:r>
            <a:r>
              <a:rPr lang="it-IT" sz="3600" dirty="0">
                <a:latin typeface="+mj-lt"/>
              </a:rPr>
              <a:t>, Amazon Redshift, </a:t>
            </a:r>
            <a:r>
              <a:rPr lang="it-IT" sz="3600" dirty="0" err="1">
                <a:latin typeface="+mj-lt"/>
              </a:rPr>
              <a:t>MongoDB</a:t>
            </a:r>
            <a:r>
              <a:rPr lang="it-IT" sz="3600" dirty="0">
                <a:latin typeface="+mj-lt"/>
              </a:rPr>
              <a:t> e molti altri ...che diventano parte del tuo ecosistema Synapse!</a:t>
            </a:r>
          </a:p>
        </p:txBody>
      </p:sp>
    </p:spTree>
    <p:extLst>
      <p:ext uri="{BB962C8B-B14F-4D97-AF65-F5344CB8AC3E}">
        <p14:creationId xmlns:p14="http://schemas.microsoft.com/office/powerpoint/2010/main" val="991865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080" y="66674"/>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Demo 2 – </a:t>
            </a:r>
            <a:r>
              <a:rPr lang="en-US" sz="4400" dirty="0" err="1">
                <a:solidFill>
                  <a:schemeClr val="tx1"/>
                </a:solidFill>
                <a:latin typeface="Segoe UI Light" panose="020B0502040204020203" pitchFamily="34" charset="0"/>
                <a:cs typeface="Segoe UI Light" panose="020B0502040204020203" pitchFamily="34" charset="0"/>
              </a:rPr>
              <a:t>Interazione</a:t>
            </a:r>
            <a:r>
              <a:rPr lang="en-US" sz="4400" dirty="0">
                <a:solidFill>
                  <a:schemeClr val="tx1"/>
                </a:solidFill>
                <a:latin typeface="Segoe UI Light" panose="020B0502040204020203" pitchFamily="34" charset="0"/>
                <a:cs typeface="Segoe UI Light" panose="020B0502040204020203" pitchFamily="34" charset="0"/>
              </a:rPr>
              <a:t> con Power BI</a:t>
            </a:r>
          </a:p>
        </p:txBody>
      </p:sp>
      <p:sp>
        <p:nvSpPr>
          <p:cNvPr id="5" name="TextBox 4">
            <a:extLst>
              <a:ext uri="{FF2B5EF4-FFF2-40B4-BE49-F238E27FC236}">
                <a16:creationId xmlns:a16="http://schemas.microsoft.com/office/drawing/2014/main" id="{14863F9F-12C3-4104-AF05-EE6350D14EEC}"/>
              </a:ext>
            </a:extLst>
          </p:cNvPr>
          <p:cNvSpPr txBox="1"/>
          <p:nvPr/>
        </p:nvSpPr>
        <p:spPr>
          <a:xfrm>
            <a:off x="568586" y="1094646"/>
            <a:ext cx="7355243" cy="1034129"/>
          </a:xfrm>
          <a:prstGeom prst="rect">
            <a:avLst/>
          </a:prstGeom>
          <a:noFill/>
        </p:spPr>
        <p:txBody>
          <a:bodyPr wrap="square" lIns="182880" tIns="146304" rIns="182880" bIns="146304" rtlCol="0">
            <a:spAutoFit/>
          </a:bodyPr>
          <a:lstStyle/>
          <a:p>
            <a:pPr>
              <a:spcAft>
                <a:spcPts val="600"/>
              </a:spcAft>
            </a:pPr>
            <a:r>
              <a:rPr lang="en-US" sz="2400" dirty="0">
                <a:gradFill>
                  <a:gsLst>
                    <a:gs pos="2917">
                      <a:schemeClr val="tx1"/>
                    </a:gs>
                    <a:gs pos="30000">
                      <a:schemeClr val="tx1"/>
                    </a:gs>
                  </a:gsLst>
                  <a:lin ang="5400000" scaled="0"/>
                </a:gradFill>
              </a:rPr>
              <a:t>In this whiteboard design session, you will work in a group to</a:t>
            </a:r>
          </a:p>
        </p:txBody>
      </p:sp>
      <p:pic>
        <p:nvPicPr>
          <p:cNvPr id="3" name="Picture 2" descr="Icon representation of a presenter waving at a whiteboard.">
            <a:extLst>
              <a:ext uri="{FF2B5EF4-FFF2-40B4-BE49-F238E27FC236}">
                <a16:creationId xmlns:a16="http://schemas.microsoft.com/office/drawing/2014/main" id="{90670106-9F72-4C69-AC97-2303D33801DD}"/>
              </a:ext>
            </a:extLst>
          </p:cNvPr>
          <p:cNvPicPr>
            <a:picLocks noChangeAspect="1"/>
          </p:cNvPicPr>
          <p:nvPr/>
        </p:nvPicPr>
        <p:blipFill>
          <a:blip r:embed="rId3"/>
          <a:stretch>
            <a:fillRect/>
          </a:stretch>
        </p:blipFill>
        <p:spPr>
          <a:xfrm>
            <a:off x="7945793" y="1828661"/>
            <a:ext cx="3200677" cy="3200677"/>
          </a:xfrm>
          <a:prstGeom prst="rect">
            <a:avLst/>
          </a:prstGeom>
        </p:spPr>
      </p:pic>
    </p:spTree>
    <p:extLst>
      <p:ext uri="{BB962C8B-B14F-4D97-AF65-F5344CB8AC3E}">
        <p14:creationId xmlns:p14="http://schemas.microsoft.com/office/powerpoint/2010/main" val="1183871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err="1">
                <a:solidFill>
                  <a:schemeClr val="tx1"/>
                </a:solidFill>
                <a:latin typeface="Segoe UI Light" panose="020B0502040204020203" pitchFamily="34" charset="0"/>
                <a:cs typeface="Segoe UI Light" panose="020B0502040204020203" pitchFamily="34" charset="0"/>
              </a:rPr>
              <a:t>Costi</a:t>
            </a:r>
            <a:r>
              <a:rPr lang="en-US" sz="4400" dirty="0">
                <a:solidFill>
                  <a:schemeClr val="tx1"/>
                </a:solidFill>
                <a:latin typeface="Segoe UI Light" panose="020B0502040204020203" pitchFamily="34" charset="0"/>
                <a:cs typeface="Segoe UI Light" panose="020B0502040204020203" pitchFamily="34" charset="0"/>
              </a:rPr>
              <a:t> Dedicate SQL Pool</a:t>
            </a:r>
          </a:p>
        </p:txBody>
      </p:sp>
      <p:sp>
        <p:nvSpPr>
          <p:cNvPr id="6" name="TextBox 5">
            <a:extLst>
              <a:ext uri="{FF2B5EF4-FFF2-40B4-BE49-F238E27FC236}">
                <a16:creationId xmlns:a16="http://schemas.microsoft.com/office/drawing/2014/main" id="{A8A46A61-64D5-4A7B-A737-73D53C39E645}"/>
              </a:ext>
            </a:extLst>
          </p:cNvPr>
          <p:cNvSpPr txBox="1"/>
          <p:nvPr/>
        </p:nvSpPr>
        <p:spPr>
          <a:xfrm>
            <a:off x="487680" y="1392921"/>
            <a:ext cx="11655840" cy="4801314"/>
          </a:xfrm>
          <a:prstGeom prst="rect">
            <a:avLst/>
          </a:prstGeom>
          <a:noFill/>
        </p:spPr>
        <p:txBody>
          <a:bodyPr wrap="square">
            <a:spAutoFit/>
          </a:bodyPr>
          <a:lstStyle/>
          <a:p>
            <a:r>
              <a:rPr lang="it-IT" sz="3400" dirty="0">
                <a:latin typeface="+mj-lt"/>
              </a:rPr>
              <a:t>Microsoft non addebiterà per l'elaborazione dei dati quando si utilizza il pool Synapse Serverless SQL:</a:t>
            </a:r>
          </a:p>
          <a:p>
            <a:endParaRPr lang="it-IT" sz="3400" dirty="0">
              <a:latin typeface="+mj-lt"/>
            </a:endParaRPr>
          </a:p>
          <a:p>
            <a:pPr marL="457200" indent="-457200">
              <a:buFont typeface="Arial" panose="020B0604020202020204" pitchFamily="34" charset="0"/>
              <a:buChar char="•"/>
            </a:pPr>
            <a:r>
              <a:rPr lang="it-IT" sz="3400" dirty="0">
                <a:solidFill>
                  <a:srgbClr val="FFFF00"/>
                </a:solidFill>
                <a:latin typeface="+mj-lt"/>
              </a:rPr>
              <a:t>Metadati a livello di server </a:t>
            </a:r>
            <a:r>
              <a:rPr lang="it-IT" sz="3400" dirty="0">
                <a:latin typeface="+mj-lt"/>
              </a:rPr>
              <a:t>(accessi, ruoli e credenziali a livello di server)</a:t>
            </a:r>
          </a:p>
          <a:p>
            <a:pPr marL="457200" indent="-457200">
              <a:buFont typeface="Arial" panose="020B0604020202020204" pitchFamily="34" charset="0"/>
              <a:buChar char="•"/>
            </a:pPr>
            <a:r>
              <a:rPr lang="it-IT" sz="3400" dirty="0">
                <a:solidFill>
                  <a:srgbClr val="FFFF00"/>
                </a:solidFill>
                <a:latin typeface="+mj-lt"/>
              </a:rPr>
              <a:t>Database che crei nel tuo endpoint</a:t>
            </a:r>
            <a:r>
              <a:rPr lang="it-IT" sz="3400" dirty="0">
                <a:latin typeface="+mj-lt"/>
              </a:rPr>
              <a:t>. Tali database contengono solo metadati (utenti, ruoli, schemi, viste, funzioni con valori di tabella </a:t>
            </a:r>
            <a:r>
              <a:rPr lang="it-IT" sz="3400" dirty="0" err="1">
                <a:latin typeface="+mj-lt"/>
              </a:rPr>
              <a:t>inline</a:t>
            </a:r>
            <a:r>
              <a:rPr lang="it-IT" sz="3400" dirty="0">
                <a:latin typeface="+mj-lt"/>
              </a:rPr>
              <a:t>, </a:t>
            </a:r>
            <a:r>
              <a:rPr lang="it-IT" sz="3400" dirty="0" err="1">
                <a:latin typeface="+mj-lt"/>
              </a:rPr>
              <a:t>stored</a:t>
            </a:r>
            <a:r>
              <a:rPr lang="it-IT" sz="3400" dirty="0">
                <a:latin typeface="+mj-lt"/>
              </a:rPr>
              <a:t> procedure, origini dati esterne, formati di file esterni e tabelle esterne)</a:t>
            </a:r>
            <a:endParaRPr lang="en-US" sz="3400" dirty="0">
              <a:latin typeface="+mj-lt"/>
            </a:endParaRPr>
          </a:p>
        </p:txBody>
      </p:sp>
    </p:spTree>
    <p:extLst>
      <p:ext uri="{BB962C8B-B14F-4D97-AF65-F5344CB8AC3E}">
        <p14:creationId xmlns:p14="http://schemas.microsoft.com/office/powerpoint/2010/main" val="4187687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err="1">
                <a:solidFill>
                  <a:schemeClr val="tx1"/>
                </a:solidFill>
                <a:latin typeface="Segoe UI Light" panose="020B0502040204020203" pitchFamily="34" charset="0"/>
                <a:cs typeface="Segoe UI Light" panose="020B0502040204020203" pitchFamily="34" charset="0"/>
              </a:rPr>
              <a:t>Costi</a:t>
            </a:r>
            <a:r>
              <a:rPr lang="en-US" sz="4400" dirty="0">
                <a:solidFill>
                  <a:schemeClr val="tx1"/>
                </a:solidFill>
                <a:latin typeface="Segoe UI Light" panose="020B0502040204020203" pitchFamily="34" charset="0"/>
                <a:cs typeface="Segoe UI Light" panose="020B0502040204020203" pitchFamily="34" charset="0"/>
              </a:rPr>
              <a:t> Dedicate SQL Pool</a:t>
            </a:r>
          </a:p>
        </p:txBody>
      </p:sp>
      <p:sp>
        <p:nvSpPr>
          <p:cNvPr id="6" name="TextBox 5">
            <a:extLst>
              <a:ext uri="{FF2B5EF4-FFF2-40B4-BE49-F238E27FC236}">
                <a16:creationId xmlns:a16="http://schemas.microsoft.com/office/drawing/2014/main" id="{A8A46A61-64D5-4A7B-A737-73D53C39E645}"/>
              </a:ext>
            </a:extLst>
          </p:cNvPr>
          <p:cNvSpPr txBox="1"/>
          <p:nvPr/>
        </p:nvSpPr>
        <p:spPr>
          <a:xfrm>
            <a:off x="487680" y="1392921"/>
            <a:ext cx="11655840" cy="2185214"/>
          </a:xfrm>
          <a:prstGeom prst="rect">
            <a:avLst/>
          </a:prstGeom>
          <a:noFill/>
        </p:spPr>
        <p:txBody>
          <a:bodyPr wrap="square">
            <a:spAutoFit/>
          </a:bodyPr>
          <a:lstStyle/>
          <a:p>
            <a:pPr marL="457200" indent="-457200">
              <a:buFont typeface="Arial" panose="020B0604020202020204" pitchFamily="34" charset="0"/>
              <a:buChar char="•"/>
            </a:pPr>
            <a:r>
              <a:rPr lang="it-IT" sz="3400" dirty="0">
                <a:solidFill>
                  <a:srgbClr val="FFFF00"/>
                </a:solidFill>
                <a:latin typeface="+mj-lt"/>
              </a:rPr>
              <a:t>Istruzioni DDL</a:t>
            </a:r>
            <a:r>
              <a:rPr lang="it-IT" sz="3400" dirty="0">
                <a:latin typeface="+mj-lt"/>
              </a:rPr>
              <a:t>, ad eccezione dell'istruzione CREATE STATISTICS perché elabora i dati dalla memoria in base alla percentuale di campione specificata</a:t>
            </a:r>
          </a:p>
          <a:p>
            <a:pPr marL="457200" indent="-457200">
              <a:buFont typeface="Arial" panose="020B0604020202020204" pitchFamily="34" charset="0"/>
              <a:buChar char="•"/>
            </a:pPr>
            <a:r>
              <a:rPr lang="it-IT" sz="3400" dirty="0">
                <a:solidFill>
                  <a:srgbClr val="FFFF00"/>
                </a:solidFill>
                <a:latin typeface="+mj-lt"/>
              </a:rPr>
              <a:t>Query di soli metadati</a:t>
            </a:r>
            <a:r>
              <a:rPr lang="en-US" sz="3400" dirty="0">
                <a:latin typeface="+mj-lt"/>
              </a:rPr>
              <a:t>.</a:t>
            </a:r>
          </a:p>
        </p:txBody>
      </p:sp>
    </p:spTree>
    <p:extLst>
      <p:ext uri="{BB962C8B-B14F-4D97-AF65-F5344CB8AC3E}">
        <p14:creationId xmlns:p14="http://schemas.microsoft.com/office/powerpoint/2010/main" val="2929968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Scenario di </a:t>
            </a:r>
            <a:r>
              <a:rPr lang="en-US" sz="4400" dirty="0" err="1">
                <a:solidFill>
                  <a:schemeClr val="tx1"/>
                </a:solidFill>
                <a:latin typeface="Segoe UI Light" panose="020B0502040204020203" pitchFamily="34" charset="0"/>
                <a:cs typeface="Segoe UI Light" panose="020B0502040204020203" pitchFamily="34" charset="0"/>
              </a:rPr>
              <a:t>utilizzo</a:t>
            </a:r>
            <a:r>
              <a:rPr lang="en-US" sz="4400" dirty="0">
                <a:solidFill>
                  <a:schemeClr val="tx1"/>
                </a:solidFill>
                <a:latin typeface="Segoe UI Light" panose="020B0502040204020203" pitchFamily="34" charset="0"/>
                <a:cs typeface="Segoe UI Light" panose="020B0502040204020203" pitchFamily="34" charset="0"/>
              </a:rPr>
              <a:t> e </a:t>
            </a:r>
            <a:r>
              <a:rPr lang="en-US" sz="4400" dirty="0" err="1">
                <a:solidFill>
                  <a:schemeClr val="tx1"/>
                </a:solidFill>
                <a:latin typeface="Segoe UI Light" panose="020B0502040204020203" pitchFamily="34" charset="0"/>
                <a:cs typeface="Segoe UI Light" panose="020B0502040204020203" pitchFamily="34" charset="0"/>
              </a:rPr>
              <a:t>costi</a:t>
            </a:r>
            <a:r>
              <a:rPr lang="en-US" sz="4400" dirty="0">
                <a:solidFill>
                  <a:schemeClr val="tx1"/>
                </a:solidFill>
                <a:latin typeface="Segoe UI Light" panose="020B0502040204020203" pitchFamily="34" charset="0"/>
                <a:cs typeface="Segoe UI Light" panose="020B0502040204020203" pitchFamily="34" charset="0"/>
              </a:rPr>
              <a:t> in diversi </a:t>
            </a:r>
            <a:r>
              <a:rPr lang="en-US" sz="4400" dirty="0" err="1">
                <a:solidFill>
                  <a:schemeClr val="tx1"/>
                </a:solidFill>
                <a:latin typeface="Segoe UI Light" panose="020B0502040204020203" pitchFamily="34" charset="0"/>
                <a:cs typeface="Segoe UI Light" panose="020B0502040204020203" pitchFamily="34" charset="0"/>
              </a:rPr>
              <a:t>casi</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8A46A61-64D5-4A7B-A737-73D53C39E645}"/>
              </a:ext>
            </a:extLst>
          </p:cNvPr>
          <p:cNvSpPr txBox="1"/>
          <p:nvPr/>
        </p:nvSpPr>
        <p:spPr>
          <a:xfrm>
            <a:off x="487680" y="1392921"/>
            <a:ext cx="11655840" cy="5324535"/>
          </a:xfrm>
          <a:prstGeom prst="rect">
            <a:avLst/>
          </a:prstGeom>
          <a:noFill/>
        </p:spPr>
        <p:txBody>
          <a:bodyPr wrap="square">
            <a:spAutoFit/>
          </a:bodyPr>
          <a:lstStyle/>
          <a:p>
            <a:pPr marL="457200" indent="-457200">
              <a:buFont typeface="Arial" panose="020B0604020202020204" pitchFamily="34" charset="0"/>
              <a:buChar char="•"/>
            </a:pPr>
            <a:r>
              <a:rPr lang="it-IT" sz="3400" dirty="0">
                <a:solidFill>
                  <a:srgbClr val="FFFF00"/>
                </a:solidFill>
                <a:latin typeface="+mj-lt"/>
              </a:rPr>
              <a:t>Scenario</a:t>
            </a:r>
            <a:r>
              <a:rPr lang="it-IT" sz="3400" dirty="0">
                <a:latin typeface="+mj-lt"/>
              </a:rPr>
              <a:t>: ho due file CSV relativi al set di dati sui taxi di New York, che ho già utilizzato nella demo 1. Uno contiene i dati su tutte le corse in taxi gialli da gennaio 2019 (650 MB) circa 7.6 milioni di record, mentre l'altro contiene i dati da febbraio 2019 (620 MB) circa 7 milioni di record.</a:t>
            </a:r>
            <a:endParaRPr lang="en-US" sz="3400" dirty="0">
              <a:latin typeface="+mj-lt"/>
            </a:endParaRPr>
          </a:p>
          <a:p>
            <a:pPr marL="914400" lvl="1" indent="-457200">
              <a:buFont typeface="Arial" panose="020B0604020202020204" pitchFamily="34" charset="0"/>
              <a:buChar char="•"/>
            </a:pPr>
            <a:r>
              <a:rPr lang="en-US" sz="3400" dirty="0" err="1">
                <a:latin typeface="+mj-lt"/>
              </a:rPr>
              <a:t>Rifferimento</a:t>
            </a:r>
            <a:r>
              <a:rPr lang="en-US" sz="3400" dirty="0">
                <a:latin typeface="+mj-lt"/>
              </a:rPr>
              <a:t> al </a:t>
            </a:r>
            <a:r>
              <a:rPr lang="en-US" sz="3400" dirty="0">
                <a:solidFill>
                  <a:srgbClr val="FFFF00"/>
                </a:solidFill>
                <a:latin typeface="+mj-lt"/>
                <a:hlinkClick r:id="rId3">
                  <a:extLst>
                    <a:ext uri="{A12FA001-AC4F-418D-AE19-62706E023703}">
                      <ahyp:hlinkClr xmlns:ahyp="http://schemas.microsoft.com/office/drawing/2018/hyperlinkcolor" val="tx"/>
                    </a:ext>
                  </a:extLst>
                </a:hlinkClick>
              </a:rPr>
              <a:t>data set </a:t>
            </a:r>
            <a:endParaRPr lang="en-US" sz="3400" dirty="0">
              <a:solidFill>
                <a:srgbClr val="FFFF00"/>
              </a:solidFill>
              <a:latin typeface="+mj-lt"/>
            </a:endParaRPr>
          </a:p>
          <a:p>
            <a:pPr marL="457200" indent="-457200">
              <a:buFont typeface="Arial" panose="020B0604020202020204" pitchFamily="34" charset="0"/>
              <a:buChar char="•"/>
            </a:pPr>
            <a:r>
              <a:rPr lang="en-US" sz="3400" dirty="0">
                <a:latin typeface="+mj-lt"/>
              </a:rPr>
              <a:t>Creiamo due </a:t>
            </a:r>
            <a:r>
              <a:rPr lang="en-US" sz="3400" dirty="0" err="1">
                <a:latin typeface="+mj-lt"/>
              </a:rPr>
              <a:t>viste</a:t>
            </a:r>
            <a:r>
              <a:rPr lang="en-US" sz="3400" dirty="0">
                <a:latin typeface="+mj-lt"/>
              </a:rPr>
              <a:t> per i file csv</a:t>
            </a:r>
          </a:p>
          <a:p>
            <a:pPr marL="457200" indent="-457200">
              <a:buFont typeface="Arial" panose="020B0604020202020204" pitchFamily="34" charset="0"/>
              <a:buChar char="•"/>
            </a:pPr>
            <a:r>
              <a:rPr lang="en-US" sz="3400" dirty="0">
                <a:latin typeface="+mj-lt"/>
              </a:rPr>
              <a:t>Creiamo una vista in cui </a:t>
            </a:r>
            <a:r>
              <a:rPr lang="it-IT" sz="3400" dirty="0">
                <a:latin typeface="+mj-lt"/>
              </a:rPr>
              <a:t>abbiamo esplicitamente indicato alla nostra query l'anno 2019 e solo il mese di gennaio e una di febbraio perché non abbiamo i file divisi</a:t>
            </a:r>
          </a:p>
        </p:txBody>
      </p:sp>
    </p:spTree>
    <p:extLst>
      <p:ext uri="{BB962C8B-B14F-4D97-AF65-F5344CB8AC3E}">
        <p14:creationId xmlns:p14="http://schemas.microsoft.com/office/powerpoint/2010/main" val="1549706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Scenario di </a:t>
            </a:r>
            <a:r>
              <a:rPr lang="en-US" sz="4400" dirty="0" err="1">
                <a:solidFill>
                  <a:schemeClr val="tx1"/>
                </a:solidFill>
                <a:latin typeface="Segoe UI Light" panose="020B0502040204020203" pitchFamily="34" charset="0"/>
                <a:cs typeface="Segoe UI Light" panose="020B0502040204020203" pitchFamily="34" charset="0"/>
              </a:rPr>
              <a:t>utilizzo</a:t>
            </a:r>
            <a:r>
              <a:rPr lang="en-US" sz="4400" dirty="0">
                <a:solidFill>
                  <a:schemeClr val="tx1"/>
                </a:solidFill>
                <a:latin typeface="Segoe UI Light" panose="020B0502040204020203" pitchFamily="34" charset="0"/>
                <a:cs typeface="Segoe UI Light" panose="020B0502040204020203" pitchFamily="34" charset="0"/>
              </a:rPr>
              <a:t> e </a:t>
            </a:r>
            <a:r>
              <a:rPr lang="en-US" sz="4400" dirty="0" err="1">
                <a:solidFill>
                  <a:schemeClr val="tx1"/>
                </a:solidFill>
                <a:latin typeface="Segoe UI Light" panose="020B0502040204020203" pitchFamily="34" charset="0"/>
                <a:cs typeface="Segoe UI Light" panose="020B0502040204020203" pitchFamily="34" charset="0"/>
              </a:rPr>
              <a:t>costi</a:t>
            </a:r>
            <a:r>
              <a:rPr lang="en-US" sz="4400" dirty="0">
                <a:solidFill>
                  <a:schemeClr val="tx1"/>
                </a:solidFill>
                <a:latin typeface="Segoe UI Light" panose="020B0502040204020203" pitchFamily="34" charset="0"/>
                <a:cs typeface="Segoe UI Light" panose="020B0502040204020203" pitchFamily="34" charset="0"/>
              </a:rPr>
              <a:t> in diversi </a:t>
            </a:r>
            <a:r>
              <a:rPr lang="en-US" sz="4400" dirty="0" err="1">
                <a:solidFill>
                  <a:schemeClr val="tx1"/>
                </a:solidFill>
                <a:latin typeface="Segoe UI Light" panose="020B0502040204020203" pitchFamily="34" charset="0"/>
                <a:cs typeface="Segoe UI Light" panose="020B0502040204020203" pitchFamily="34" charset="0"/>
              </a:rPr>
              <a:t>casi</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8A46A61-64D5-4A7B-A737-73D53C39E645}"/>
              </a:ext>
            </a:extLst>
          </p:cNvPr>
          <p:cNvSpPr txBox="1"/>
          <p:nvPr/>
        </p:nvSpPr>
        <p:spPr>
          <a:xfrm>
            <a:off x="487680" y="1392921"/>
            <a:ext cx="11655840" cy="3231654"/>
          </a:xfrm>
          <a:prstGeom prst="rect">
            <a:avLst/>
          </a:prstGeom>
          <a:noFill/>
        </p:spPr>
        <p:txBody>
          <a:bodyPr wrap="square">
            <a:spAutoFit/>
          </a:bodyPr>
          <a:lstStyle/>
          <a:p>
            <a:pPr marL="457200" indent="-457200">
              <a:buFont typeface="Arial" panose="020B0604020202020204" pitchFamily="34" charset="0"/>
              <a:buChar char="•"/>
            </a:pPr>
            <a:r>
              <a:rPr lang="it-IT" sz="3400" dirty="0">
                <a:solidFill>
                  <a:srgbClr val="FFFF00"/>
                </a:solidFill>
                <a:latin typeface="+mj-lt"/>
              </a:rPr>
              <a:t>poiché l'utilizzo del pool SQL Serverless viene addebitato in base al volume dei dati elaborati (attualmente il prezzo parte da 5 $ / TB di dati elaborati), non misurerò le prestazioni in termini di velocità. Voglio concentrarmi esclusivamente sull'analisi del volume di dati elaborati e dei costi generati esaminando diversi scenari.</a:t>
            </a:r>
          </a:p>
        </p:txBody>
      </p:sp>
    </p:spTree>
    <p:extLst>
      <p:ext uri="{BB962C8B-B14F-4D97-AF65-F5344CB8AC3E}">
        <p14:creationId xmlns:p14="http://schemas.microsoft.com/office/powerpoint/2010/main" val="19970391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Agenda</a:t>
            </a:r>
          </a:p>
        </p:txBody>
      </p:sp>
      <p:sp>
        <p:nvSpPr>
          <p:cNvPr id="9" name="TextBox 8">
            <a:extLst>
              <a:ext uri="{FF2B5EF4-FFF2-40B4-BE49-F238E27FC236}">
                <a16:creationId xmlns:a16="http://schemas.microsoft.com/office/drawing/2014/main" id="{0F86F9F9-39B5-4CE6-AF48-9ADAE40EA728}"/>
              </a:ext>
            </a:extLst>
          </p:cNvPr>
          <p:cNvSpPr txBox="1"/>
          <p:nvPr/>
        </p:nvSpPr>
        <p:spPr>
          <a:xfrm>
            <a:off x="375920" y="1189176"/>
            <a:ext cx="11546839" cy="3505575"/>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en-US" sz="3600" dirty="0">
                <a:solidFill>
                  <a:schemeClr val="tx1"/>
                </a:solidFill>
                <a:latin typeface="Segoe UI Light" panose="020B0502040204020203" pitchFamily="34" charset="0"/>
                <a:cs typeface="Segoe UI Light" panose="020B0502040204020203" pitchFamily="34" charset="0"/>
              </a:rPr>
              <a:t>Azure Synapse Analytics </a:t>
            </a:r>
            <a:r>
              <a:rPr lang="en-US" sz="3600" dirty="0">
                <a:latin typeface="Segoe UI Light" panose="020B0502040204020203" pitchFamily="34" charset="0"/>
                <a:cs typeface="Segoe UI Light" panose="020B0502040204020203" pitchFamily="34" charset="0"/>
              </a:rPr>
              <a:t>Workspace</a:t>
            </a:r>
          </a:p>
          <a:p>
            <a:pPr marL="571500" indent="-571500">
              <a:lnSpc>
                <a:spcPct val="90000"/>
              </a:lnSpc>
              <a:spcAft>
                <a:spcPts val="600"/>
              </a:spcAft>
              <a:buFont typeface="Arial" panose="020B0604020202020204" pitchFamily="34" charset="0"/>
              <a:buChar char="•"/>
            </a:pPr>
            <a:r>
              <a:rPr lang="it-IT" sz="3600" dirty="0">
                <a:latin typeface="+mj-lt"/>
              </a:rPr>
              <a:t>Servless SQL pool</a:t>
            </a:r>
          </a:p>
          <a:p>
            <a:pPr marL="571500" indent="-571500">
              <a:lnSpc>
                <a:spcPct val="90000"/>
              </a:lnSpc>
              <a:spcAft>
                <a:spcPts val="600"/>
              </a:spcAft>
              <a:buFont typeface="Arial" panose="020B0604020202020204" pitchFamily="34" charset="0"/>
              <a:buChar char="•"/>
            </a:pPr>
            <a:r>
              <a:rPr lang="it-IT" sz="3600" dirty="0">
                <a:latin typeface="+mj-lt"/>
              </a:rPr>
              <a:t>Dedicated SQL pool</a:t>
            </a:r>
          </a:p>
          <a:p>
            <a:pPr marL="571500" indent="-571500">
              <a:lnSpc>
                <a:spcPct val="90000"/>
              </a:lnSpc>
              <a:spcAft>
                <a:spcPts val="600"/>
              </a:spcAft>
              <a:buFont typeface="Arial" panose="020B0604020202020204" pitchFamily="34" charset="0"/>
              <a:buChar char="•"/>
            </a:pPr>
            <a:endParaRPr lang="it-IT" sz="3600" dirty="0">
              <a:latin typeface="+mj-lt"/>
            </a:endParaRPr>
          </a:p>
          <a:p>
            <a:pPr marL="571500" indent="-571500">
              <a:lnSpc>
                <a:spcPct val="90000"/>
              </a:lnSpc>
              <a:spcAft>
                <a:spcPts val="600"/>
              </a:spcAft>
              <a:buFont typeface="Arial" panose="020B0604020202020204" pitchFamily="34" charset="0"/>
              <a:buChar char="•"/>
            </a:pPr>
            <a:endParaRPr lang="en-US" sz="3600" dirty="0">
              <a:latin typeface="Segoe UI Light" panose="020B0502040204020203" pitchFamily="34" charset="0"/>
              <a:cs typeface="Segoe UI Light" panose="020B0502040204020203" pitchFamily="34" charset="0"/>
            </a:endParaRPr>
          </a:p>
          <a:p>
            <a:pPr marL="571500" indent="-571500">
              <a:lnSpc>
                <a:spcPct val="90000"/>
              </a:lnSpc>
              <a:spcAft>
                <a:spcPts val="600"/>
              </a:spcAft>
              <a:buFont typeface="Arial" panose="020B0604020202020204" pitchFamily="34" charset="0"/>
              <a:buChar char="•"/>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4109461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sz="4400" dirty="0">
                <a:latin typeface="+mj-lt"/>
              </a:rPr>
              <a:t>Differenze chiave tra CSV e Parquet:</a:t>
            </a:r>
          </a:p>
        </p:txBody>
      </p:sp>
      <p:sp>
        <p:nvSpPr>
          <p:cNvPr id="6" name="TextBox 5">
            <a:extLst>
              <a:ext uri="{FF2B5EF4-FFF2-40B4-BE49-F238E27FC236}">
                <a16:creationId xmlns:a16="http://schemas.microsoft.com/office/drawing/2014/main" id="{A8A46A61-64D5-4A7B-A737-73D53C39E645}"/>
              </a:ext>
            </a:extLst>
          </p:cNvPr>
          <p:cNvSpPr txBox="1"/>
          <p:nvPr/>
        </p:nvSpPr>
        <p:spPr>
          <a:xfrm>
            <a:off x="487680" y="1392921"/>
            <a:ext cx="11655840" cy="5324535"/>
          </a:xfrm>
          <a:prstGeom prst="rect">
            <a:avLst/>
          </a:prstGeom>
          <a:noFill/>
        </p:spPr>
        <p:txBody>
          <a:bodyPr wrap="square">
            <a:spAutoFit/>
          </a:bodyPr>
          <a:lstStyle/>
          <a:p>
            <a:pPr marL="457200" indent="-457200">
              <a:buFont typeface="Arial" panose="020B0604020202020204" pitchFamily="34" charset="0"/>
              <a:buChar char="•"/>
            </a:pPr>
            <a:r>
              <a:rPr lang="it-IT" sz="3400" dirty="0">
                <a:latin typeface="+mj-lt"/>
              </a:rPr>
              <a:t>Nei file Parquet, i dati vengono compressi in modo più ottimale. Un file parquet consuma circa 1/3 della memoria rispetto a un file CSV che contiene la stessa porzione di dati</a:t>
            </a:r>
          </a:p>
          <a:p>
            <a:pPr marL="457200" indent="-457200">
              <a:buFont typeface="Arial" panose="020B0604020202020204" pitchFamily="34" charset="0"/>
              <a:buChar char="•"/>
            </a:pPr>
            <a:r>
              <a:rPr lang="it-IT" sz="3400" dirty="0">
                <a:latin typeface="+mj-lt"/>
              </a:rPr>
              <a:t>I file Parquet supportano il formato di archiviazione per colonna: le colonne all'interno del file Parquet sono fisicamente separate, il che significa che non è necessario scansionare l'intero file se hai bisogno di dati solo da poche colonne! Al contrario, quando esegui una query su un file CSV, ogni volta che invii la query, eseguirà la scansione dell'intero file, anche se hai bisogno di una singola colonna</a:t>
            </a:r>
          </a:p>
        </p:txBody>
      </p:sp>
    </p:spTree>
    <p:extLst>
      <p:ext uri="{BB962C8B-B14F-4D97-AF65-F5344CB8AC3E}">
        <p14:creationId xmlns:p14="http://schemas.microsoft.com/office/powerpoint/2010/main" val="3947927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sz="4400" dirty="0">
                <a:latin typeface="+mj-lt"/>
              </a:rPr>
              <a:t>Differenze chiave tra CSV e Parquet:</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8A46A61-64D5-4A7B-A737-73D53C39E645}"/>
              </a:ext>
            </a:extLst>
          </p:cNvPr>
          <p:cNvSpPr txBox="1"/>
          <p:nvPr/>
        </p:nvSpPr>
        <p:spPr>
          <a:xfrm>
            <a:off x="487680" y="1392921"/>
            <a:ext cx="11655840" cy="1661993"/>
          </a:xfrm>
          <a:prstGeom prst="rect">
            <a:avLst/>
          </a:prstGeom>
          <a:noFill/>
        </p:spPr>
        <p:txBody>
          <a:bodyPr wrap="square">
            <a:spAutoFit/>
          </a:bodyPr>
          <a:lstStyle/>
          <a:p>
            <a:pPr marL="457200" indent="-457200">
              <a:buFont typeface="Arial" panose="020B0604020202020204" pitchFamily="34" charset="0"/>
              <a:buChar char="•"/>
            </a:pPr>
            <a:r>
              <a:rPr lang="it-IT" sz="3400" dirty="0">
                <a:latin typeface="+mj-lt"/>
              </a:rPr>
              <a:t>Per chi proviene dal mondo SQL tradizionale, si può pensare a CSV vs Parquet, come database </a:t>
            </a:r>
            <a:r>
              <a:rPr lang="it-IT" sz="3400" dirty="0" err="1">
                <a:latin typeface="+mj-lt"/>
              </a:rPr>
              <a:t>row</a:t>
            </a:r>
            <a:r>
              <a:rPr lang="it-IT" sz="3400" dirty="0">
                <a:latin typeface="+mj-lt"/>
              </a:rPr>
              <a:t>-store vs database colonnari</a:t>
            </a:r>
          </a:p>
        </p:txBody>
      </p:sp>
    </p:spTree>
    <p:extLst>
      <p:ext uri="{BB962C8B-B14F-4D97-AF65-F5344CB8AC3E}">
        <p14:creationId xmlns:p14="http://schemas.microsoft.com/office/powerpoint/2010/main" val="1396134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sz="4400" dirty="0">
                <a:latin typeface="+mj-lt"/>
              </a:rPr>
              <a:t>Controllo dei costi:</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8A46A61-64D5-4A7B-A737-73D53C39E645}"/>
              </a:ext>
            </a:extLst>
          </p:cNvPr>
          <p:cNvSpPr txBox="1"/>
          <p:nvPr/>
        </p:nvSpPr>
        <p:spPr>
          <a:xfrm>
            <a:off x="487680" y="1392921"/>
            <a:ext cx="11704320" cy="4278094"/>
          </a:xfrm>
          <a:prstGeom prst="rect">
            <a:avLst/>
          </a:prstGeom>
          <a:noFill/>
        </p:spPr>
        <p:txBody>
          <a:bodyPr wrap="square">
            <a:spAutoFit/>
          </a:bodyPr>
          <a:lstStyle/>
          <a:p>
            <a:pPr marL="457200" indent="-457200">
              <a:buFont typeface="Arial" panose="020B0604020202020204" pitchFamily="34" charset="0"/>
              <a:buChar char="•"/>
            </a:pPr>
            <a:r>
              <a:rPr lang="it-IT" sz="3400" dirty="0">
                <a:latin typeface="+mj-lt"/>
              </a:rPr>
              <a:t>in Synapse Analytics, non esiste ancora una funzionalità per misurare il costo di una query specifica. È possibile controllare il volume dei dati elaborati a livello giornaliero, settimanale o mensile. </a:t>
            </a:r>
          </a:p>
          <a:p>
            <a:pPr marL="457200" indent="-457200">
              <a:buFont typeface="Arial" panose="020B0604020202020204" pitchFamily="34" charset="0"/>
              <a:buChar char="•"/>
            </a:pPr>
            <a:endParaRPr lang="it-IT" sz="3400" dirty="0">
              <a:latin typeface="+mj-lt"/>
            </a:endParaRPr>
          </a:p>
          <a:p>
            <a:pPr marL="457200" indent="-457200">
              <a:buFont typeface="Arial" panose="020B0604020202020204" pitchFamily="34" charset="0"/>
              <a:buChar char="•"/>
            </a:pPr>
            <a:r>
              <a:rPr lang="it-IT" sz="3400" dirty="0">
                <a:solidFill>
                  <a:srgbClr val="FFFF00"/>
                </a:solidFill>
                <a:latin typeface="+mj-lt"/>
                <a:hlinkClick r:id="rId3">
                  <a:extLst>
                    <a:ext uri="{A12FA001-AC4F-418D-AE19-62706E023703}">
                      <ahyp:hlinkClr xmlns:ahyp="http://schemas.microsoft.com/office/drawing/2018/hyperlinkcolor" val="tx"/>
                    </a:ext>
                  </a:extLst>
                </a:hlinkClick>
              </a:rPr>
              <a:t>Inoltre, puoi impostare i limiti, su ciascuno di quei livelli di granularità temporale</a:t>
            </a:r>
            <a:endParaRPr lang="it-IT" sz="3400" dirty="0">
              <a:latin typeface="+mj-lt"/>
            </a:endParaRPr>
          </a:p>
          <a:p>
            <a:endParaRPr lang="it-IT" sz="3400" dirty="0">
              <a:latin typeface="+mj-lt"/>
            </a:endParaRPr>
          </a:p>
        </p:txBody>
      </p:sp>
    </p:spTree>
    <p:extLst>
      <p:ext uri="{BB962C8B-B14F-4D97-AF65-F5344CB8AC3E}">
        <p14:creationId xmlns:p14="http://schemas.microsoft.com/office/powerpoint/2010/main" val="1941339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it-IT" sz="4400" dirty="0">
                <a:latin typeface="+mj-lt"/>
              </a:rPr>
              <a:t>Controllo dei costi:</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8A46A61-64D5-4A7B-A737-73D53C39E645}"/>
              </a:ext>
            </a:extLst>
          </p:cNvPr>
          <p:cNvSpPr txBox="1"/>
          <p:nvPr/>
        </p:nvSpPr>
        <p:spPr>
          <a:xfrm>
            <a:off x="487680" y="1392921"/>
            <a:ext cx="11704320" cy="2708434"/>
          </a:xfrm>
          <a:prstGeom prst="rect">
            <a:avLst/>
          </a:prstGeom>
          <a:noFill/>
        </p:spPr>
        <p:txBody>
          <a:bodyPr wrap="square">
            <a:spAutoFit/>
          </a:bodyPr>
          <a:lstStyle/>
          <a:p>
            <a:pPr marL="457200" indent="-457200">
              <a:buFont typeface="Arial" panose="020B0604020202020204" pitchFamily="34" charset="0"/>
              <a:buChar char="•"/>
            </a:pPr>
            <a:r>
              <a:rPr lang="it-IT" sz="3400" dirty="0">
                <a:latin typeface="+mj-lt"/>
              </a:rPr>
              <a:t>Cercherò di calcolare le cifre interrogando DMV all'interno del database principale usando T-SQL</a:t>
            </a:r>
          </a:p>
          <a:p>
            <a:pPr marL="457200" indent="-457200">
              <a:buFont typeface="Arial" panose="020B0604020202020204" pitchFamily="34" charset="0"/>
              <a:buChar char="•"/>
            </a:pPr>
            <a:endParaRPr lang="it-IT" sz="3400" dirty="0">
              <a:latin typeface="+mj-lt"/>
            </a:endParaRPr>
          </a:p>
          <a:p>
            <a:pPr marL="457200" indent="-457200">
              <a:buFont typeface="Arial" panose="020B0604020202020204" pitchFamily="34" charset="0"/>
              <a:buChar char="•"/>
            </a:pPr>
            <a:endParaRPr lang="it-IT" sz="3400" dirty="0">
              <a:latin typeface="+mj-lt"/>
            </a:endParaRPr>
          </a:p>
          <a:p>
            <a:pPr marL="457200" indent="-457200">
              <a:buFont typeface="Arial" panose="020B0604020202020204" pitchFamily="34" charset="0"/>
              <a:buChar char="•"/>
            </a:pPr>
            <a:endParaRPr lang="it-IT" sz="3400" dirty="0">
              <a:latin typeface="+mj-lt"/>
            </a:endParaRPr>
          </a:p>
        </p:txBody>
      </p:sp>
      <p:pic>
        <p:nvPicPr>
          <p:cNvPr id="5" name="Immagine 4">
            <a:extLst>
              <a:ext uri="{FF2B5EF4-FFF2-40B4-BE49-F238E27FC236}">
                <a16:creationId xmlns:a16="http://schemas.microsoft.com/office/drawing/2014/main" id="{F517EA36-7D97-4B54-99F8-890E420AE40B}"/>
              </a:ext>
            </a:extLst>
          </p:cNvPr>
          <p:cNvPicPr>
            <a:picLocks noChangeAspect="1"/>
          </p:cNvPicPr>
          <p:nvPr/>
        </p:nvPicPr>
        <p:blipFill>
          <a:blip r:embed="rId3"/>
          <a:stretch>
            <a:fillRect/>
          </a:stretch>
        </p:blipFill>
        <p:spPr>
          <a:xfrm>
            <a:off x="2047237" y="2731898"/>
            <a:ext cx="6985539" cy="697102"/>
          </a:xfrm>
          <a:prstGeom prst="rect">
            <a:avLst/>
          </a:prstGeom>
        </p:spPr>
      </p:pic>
    </p:spTree>
    <p:extLst>
      <p:ext uri="{BB962C8B-B14F-4D97-AF65-F5344CB8AC3E}">
        <p14:creationId xmlns:p14="http://schemas.microsoft.com/office/powerpoint/2010/main" val="1582414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Test 1: </a:t>
            </a:r>
            <a:r>
              <a:rPr lang="en-US" sz="4400" dirty="0" err="1">
                <a:solidFill>
                  <a:schemeClr val="tx1"/>
                </a:solidFill>
                <a:latin typeface="Segoe UI Light" panose="020B0502040204020203" pitchFamily="34" charset="0"/>
                <a:cs typeface="Segoe UI Light" panose="020B0502040204020203" pitchFamily="34" charset="0"/>
              </a:rPr>
              <a:t>Importare</a:t>
            </a:r>
            <a:r>
              <a:rPr lang="en-US" sz="4400">
                <a:solidFill>
                  <a:schemeClr val="tx1"/>
                </a:solidFill>
                <a:latin typeface="Segoe UI Light" panose="020B0502040204020203" pitchFamily="34" charset="0"/>
                <a:cs typeface="Segoe UI Light" panose="020B0502040204020203" pitchFamily="34" charset="0"/>
              </a:rPr>
              <a:t> CSV in Power BI</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8A46A61-64D5-4A7B-A737-73D53C39E645}"/>
              </a:ext>
            </a:extLst>
          </p:cNvPr>
          <p:cNvSpPr txBox="1"/>
          <p:nvPr/>
        </p:nvSpPr>
        <p:spPr>
          <a:xfrm>
            <a:off x="487680" y="1392921"/>
            <a:ext cx="11704320" cy="4278094"/>
          </a:xfrm>
          <a:prstGeom prst="rect">
            <a:avLst/>
          </a:prstGeom>
          <a:noFill/>
        </p:spPr>
        <p:txBody>
          <a:bodyPr wrap="square">
            <a:spAutoFit/>
          </a:bodyPr>
          <a:lstStyle/>
          <a:p>
            <a:pPr marL="457200" indent="-457200">
              <a:buFont typeface="Arial" panose="020B0604020202020204" pitchFamily="34" charset="0"/>
              <a:buChar char="•"/>
            </a:pPr>
            <a:r>
              <a:rPr lang="it-IT" sz="3400" dirty="0">
                <a:latin typeface="+mj-lt"/>
              </a:rPr>
              <a:t>in Synapse Analytics, non esiste ancora una funzionalità per misurare il costo di una query specifica. È possibile controllare il volume dei dati elaborati a livello giornaliero, settimanale o mensile. </a:t>
            </a:r>
          </a:p>
          <a:p>
            <a:pPr marL="457200" indent="-457200">
              <a:buFont typeface="Arial" panose="020B0604020202020204" pitchFamily="34" charset="0"/>
              <a:buChar char="•"/>
            </a:pPr>
            <a:endParaRPr lang="it-IT" sz="3400" dirty="0">
              <a:latin typeface="+mj-lt"/>
            </a:endParaRPr>
          </a:p>
          <a:p>
            <a:pPr marL="457200" indent="-457200">
              <a:buFont typeface="Arial" panose="020B0604020202020204" pitchFamily="34" charset="0"/>
              <a:buChar char="•"/>
            </a:pPr>
            <a:r>
              <a:rPr lang="it-IT" sz="3400" dirty="0">
                <a:solidFill>
                  <a:srgbClr val="FFFF00"/>
                </a:solidFill>
                <a:latin typeface="+mj-lt"/>
                <a:hlinkClick r:id="rId3">
                  <a:extLst>
                    <a:ext uri="{A12FA001-AC4F-418D-AE19-62706E023703}">
                      <ahyp:hlinkClr xmlns:ahyp="http://schemas.microsoft.com/office/drawing/2018/hyperlinkcolor" val="tx"/>
                    </a:ext>
                  </a:extLst>
                </a:hlinkClick>
              </a:rPr>
              <a:t>Inoltre, puoi impostare i limiti, su ciascuno di quei livelli di granularità temporale</a:t>
            </a:r>
            <a:endParaRPr lang="it-IT" sz="3400" dirty="0">
              <a:latin typeface="+mj-lt"/>
            </a:endParaRPr>
          </a:p>
          <a:p>
            <a:endParaRPr lang="it-IT" sz="3400" dirty="0">
              <a:latin typeface="+mj-lt"/>
            </a:endParaRPr>
          </a:p>
        </p:txBody>
      </p:sp>
    </p:spTree>
    <p:extLst>
      <p:ext uri="{BB962C8B-B14F-4D97-AF65-F5344CB8AC3E}">
        <p14:creationId xmlns:p14="http://schemas.microsoft.com/office/powerpoint/2010/main" val="3038409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Considerazioni</a:t>
            </a:r>
          </a:p>
        </p:txBody>
      </p:sp>
      <p:sp>
        <p:nvSpPr>
          <p:cNvPr id="9" name="TextBox 8">
            <a:extLst>
              <a:ext uri="{FF2B5EF4-FFF2-40B4-BE49-F238E27FC236}">
                <a16:creationId xmlns:a16="http://schemas.microsoft.com/office/drawing/2014/main" id="{0F86F9F9-39B5-4CE6-AF48-9ADAE40EA728}"/>
              </a:ext>
            </a:extLst>
          </p:cNvPr>
          <p:cNvSpPr txBox="1"/>
          <p:nvPr/>
        </p:nvSpPr>
        <p:spPr>
          <a:xfrm>
            <a:off x="375920" y="1189176"/>
            <a:ext cx="11655839" cy="3939540"/>
          </a:xfrm>
          <a:prstGeom prst="rect">
            <a:avLst/>
          </a:prstGeom>
          <a:noFill/>
        </p:spPr>
        <p:txBody>
          <a:bodyPr wrap="square" lIns="182880" tIns="146304" rIns="182880" bIns="146304" rtlCol="0">
            <a:spAutoFit/>
          </a:bodyPr>
          <a:lstStyle/>
          <a:p>
            <a:pPr>
              <a:lnSpc>
                <a:spcPct val="90000"/>
              </a:lnSpc>
              <a:spcAft>
                <a:spcPts val="600"/>
              </a:spcAft>
            </a:pPr>
            <a:r>
              <a:rPr lang="it-IT" sz="3600" dirty="0">
                <a:latin typeface="+mj-lt"/>
              </a:rPr>
              <a:t>«in Synapse, si può presumere che il vecchio data </a:t>
            </a:r>
            <a:r>
              <a:rPr lang="it-IT" sz="3600" dirty="0" err="1">
                <a:latin typeface="+mj-lt"/>
              </a:rPr>
              <a:t>warehouse</a:t>
            </a:r>
            <a:r>
              <a:rPr lang="it-IT" sz="3600" dirty="0">
                <a:latin typeface="+mj-lt"/>
              </a:rPr>
              <a:t> tradizionale sia morto ...»</a:t>
            </a:r>
          </a:p>
          <a:p>
            <a:pPr marL="571500" indent="-571500">
              <a:lnSpc>
                <a:spcPct val="90000"/>
              </a:lnSpc>
              <a:spcAft>
                <a:spcPts val="600"/>
              </a:spcAft>
              <a:buFont typeface="Arial" panose="020B0604020202020204" pitchFamily="34" charset="0"/>
              <a:buChar char="•"/>
            </a:pPr>
            <a:endParaRPr lang="it-IT" sz="3600" dirty="0">
              <a:latin typeface="+mj-lt"/>
            </a:endParaRPr>
          </a:p>
          <a:p>
            <a:pPr>
              <a:lnSpc>
                <a:spcPct val="90000"/>
              </a:lnSpc>
              <a:spcAft>
                <a:spcPts val="600"/>
              </a:spcAft>
            </a:pPr>
            <a:r>
              <a:rPr lang="it-IT" sz="3600" dirty="0">
                <a:solidFill>
                  <a:srgbClr val="FFFF00"/>
                </a:solidFill>
                <a:latin typeface="+mj-lt"/>
              </a:rPr>
              <a:t>Ci sono ancora molti scenari e casi d'uso in cui un buon vecchio data </a:t>
            </a:r>
            <a:r>
              <a:rPr lang="it-IT" sz="3600" dirty="0" err="1">
                <a:solidFill>
                  <a:srgbClr val="FFFF00"/>
                </a:solidFill>
                <a:latin typeface="+mj-lt"/>
              </a:rPr>
              <a:t>warehouse</a:t>
            </a:r>
            <a:r>
              <a:rPr lang="it-IT" sz="3600" dirty="0">
                <a:solidFill>
                  <a:srgbClr val="FFFF00"/>
                </a:solidFill>
                <a:latin typeface="+mj-lt"/>
              </a:rPr>
              <a:t> sarebbe una soluzione ottimale. Proprio per quello </a:t>
            </a:r>
            <a:r>
              <a:rPr lang="it-IT" sz="3600" dirty="0" err="1">
                <a:solidFill>
                  <a:srgbClr val="FFFF00"/>
                </a:solidFill>
                <a:latin typeface="+mj-lt"/>
              </a:rPr>
              <a:t>synapse</a:t>
            </a:r>
            <a:r>
              <a:rPr lang="it-IT" sz="3600" dirty="0">
                <a:solidFill>
                  <a:srgbClr val="FFFF00"/>
                </a:solidFill>
                <a:latin typeface="+mj-lt"/>
              </a:rPr>
              <a:t> mette a disposizione Dedicated SQL Pool </a:t>
            </a:r>
          </a:p>
        </p:txBody>
      </p:sp>
    </p:spTree>
    <p:extLst>
      <p:ext uri="{BB962C8B-B14F-4D97-AF65-F5344CB8AC3E}">
        <p14:creationId xmlns:p14="http://schemas.microsoft.com/office/powerpoint/2010/main" val="3569251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Dedicated SQL pool non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75921" y="1189176"/>
            <a:ext cx="7548879" cy="5933932"/>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it-IT" sz="3600" dirty="0">
                <a:latin typeface="+mj-lt"/>
              </a:rPr>
              <a:t>il pool SQL dedicato si basa su un'architettura diversa, raccogliendo i vantaggi dell'utilizzo dell'architettura MPP</a:t>
            </a:r>
          </a:p>
          <a:p>
            <a:pPr marL="571500" indent="-571500">
              <a:lnSpc>
                <a:spcPct val="90000"/>
              </a:lnSpc>
              <a:spcAft>
                <a:spcPts val="600"/>
              </a:spcAft>
              <a:buFont typeface="Arial" panose="020B0604020202020204" pitchFamily="34" charset="0"/>
              <a:buChar char="•"/>
            </a:pPr>
            <a:endParaRPr lang="it-IT" sz="3600" dirty="0">
              <a:latin typeface="+mj-lt"/>
            </a:endParaRPr>
          </a:p>
          <a:p>
            <a:pPr marL="571500" indent="-571500">
              <a:lnSpc>
                <a:spcPct val="90000"/>
              </a:lnSpc>
              <a:spcAft>
                <a:spcPts val="600"/>
              </a:spcAft>
              <a:buFont typeface="Arial" panose="020B0604020202020204" pitchFamily="34" charset="0"/>
              <a:buChar char="•"/>
            </a:pPr>
            <a:r>
              <a:rPr lang="it-IT" sz="3600" dirty="0">
                <a:latin typeface="+mj-lt"/>
              </a:rPr>
              <a:t>questa architettura consente un'enorme flessibilità, dal momento che permette di scalare rapidamente le tue risorse, a seconda del volume e della natura dei carichi di lavoro correnti.</a:t>
            </a:r>
          </a:p>
        </p:txBody>
      </p:sp>
      <p:pic>
        <p:nvPicPr>
          <p:cNvPr id="4" name="Immagine 3">
            <a:extLst>
              <a:ext uri="{FF2B5EF4-FFF2-40B4-BE49-F238E27FC236}">
                <a16:creationId xmlns:a16="http://schemas.microsoft.com/office/drawing/2014/main" id="{42A67CD3-B2B1-479B-A3AF-DF61DA88C911}"/>
              </a:ext>
            </a:extLst>
          </p:cNvPr>
          <p:cNvPicPr>
            <a:picLocks noChangeAspect="1"/>
          </p:cNvPicPr>
          <p:nvPr/>
        </p:nvPicPr>
        <p:blipFill>
          <a:blip r:embed="rId3"/>
          <a:stretch>
            <a:fillRect/>
          </a:stretch>
        </p:blipFill>
        <p:spPr>
          <a:xfrm>
            <a:off x="7813040" y="1417086"/>
            <a:ext cx="4294920" cy="3279418"/>
          </a:xfrm>
          <a:prstGeom prst="rect">
            <a:avLst/>
          </a:prstGeom>
        </p:spPr>
      </p:pic>
    </p:spTree>
    <p:extLst>
      <p:ext uri="{BB962C8B-B14F-4D97-AF65-F5344CB8AC3E}">
        <p14:creationId xmlns:p14="http://schemas.microsoft.com/office/powerpoint/2010/main" val="4148012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rgbClr val="FFFF00"/>
                </a:solidFill>
                <a:latin typeface="Segoe UI Light" panose="020B0502040204020203" pitchFamily="34" charset="0"/>
                <a:cs typeface="Segoe UI Light" panose="020B0502040204020203" pitchFamily="34" charset="0"/>
              </a:rPr>
              <a:t>Dedicate SQL Pool</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8A46A61-64D5-4A7B-A737-73D53C39E645}"/>
              </a:ext>
            </a:extLst>
          </p:cNvPr>
          <p:cNvSpPr txBox="1"/>
          <p:nvPr/>
        </p:nvSpPr>
        <p:spPr>
          <a:xfrm>
            <a:off x="477520" y="1392921"/>
            <a:ext cx="6685280" cy="4278094"/>
          </a:xfrm>
          <a:prstGeom prst="rect">
            <a:avLst/>
          </a:prstGeom>
          <a:noFill/>
        </p:spPr>
        <p:txBody>
          <a:bodyPr wrap="square">
            <a:spAutoFit/>
          </a:bodyPr>
          <a:lstStyle/>
          <a:p>
            <a:r>
              <a:rPr lang="en-US" sz="3400" dirty="0">
                <a:latin typeface="+mj-lt"/>
              </a:rPr>
              <a:t>Nel caso del Dedicated SQL pool</a:t>
            </a:r>
          </a:p>
          <a:p>
            <a:r>
              <a:rPr lang="en-US" sz="3400" dirty="0">
                <a:latin typeface="+mj-lt"/>
              </a:rPr>
              <a:t>Il </a:t>
            </a:r>
            <a:r>
              <a:rPr lang="en-US" sz="3400" dirty="0" err="1">
                <a:latin typeface="+mj-lt"/>
              </a:rPr>
              <a:t>nodo</a:t>
            </a:r>
            <a:r>
              <a:rPr lang="en-US" sz="3400" dirty="0">
                <a:latin typeface="+mj-lt"/>
              </a:rPr>
              <a:t> di </a:t>
            </a:r>
            <a:r>
              <a:rPr lang="en-US" sz="3400" dirty="0" err="1">
                <a:latin typeface="+mj-lt"/>
              </a:rPr>
              <a:t>controllo</a:t>
            </a:r>
            <a:r>
              <a:rPr lang="en-US" sz="3400" dirty="0">
                <a:latin typeface="+mj-lt"/>
              </a:rPr>
              <a:t> utilizza un motore MPP (Massive Parallel Processing) per </a:t>
            </a:r>
            <a:r>
              <a:rPr lang="en-US" sz="3400" dirty="0" err="1">
                <a:latin typeface="+mj-lt"/>
              </a:rPr>
              <a:t>ottimizzare</a:t>
            </a:r>
            <a:r>
              <a:rPr lang="en-US" sz="3400" dirty="0">
                <a:latin typeface="+mj-lt"/>
              </a:rPr>
              <a:t> le query per </a:t>
            </a:r>
            <a:r>
              <a:rPr lang="en-US" sz="3400" dirty="0" err="1">
                <a:latin typeface="+mj-lt"/>
              </a:rPr>
              <a:t>l'elaborazione</a:t>
            </a:r>
            <a:r>
              <a:rPr lang="en-US" sz="3400" dirty="0">
                <a:latin typeface="+mj-lt"/>
              </a:rPr>
              <a:t> parallela e quindi </a:t>
            </a:r>
            <a:r>
              <a:rPr lang="en-US" sz="3400" dirty="0" err="1">
                <a:latin typeface="+mj-lt"/>
              </a:rPr>
              <a:t>passa</a:t>
            </a:r>
            <a:r>
              <a:rPr lang="en-US" sz="3400" dirty="0">
                <a:latin typeface="+mj-lt"/>
              </a:rPr>
              <a:t> le operazioni ai nodi di </a:t>
            </a:r>
            <a:r>
              <a:rPr lang="en-US" sz="3400" dirty="0" err="1">
                <a:latin typeface="+mj-lt"/>
              </a:rPr>
              <a:t>calcolo</a:t>
            </a:r>
            <a:r>
              <a:rPr lang="en-US" sz="3400" dirty="0">
                <a:latin typeface="+mj-lt"/>
              </a:rPr>
              <a:t> per </a:t>
            </a:r>
            <a:r>
              <a:rPr lang="en-US" sz="3400" dirty="0" err="1">
                <a:latin typeface="+mj-lt"/>
              </a:rPr>
              <a:t>svolgere</a:t>
            </a:r>
            <a:r>
              <a:rPr lang="en-US" sz="3400" dirty="0">
                <a:latin typeface="+mj-lt"/>
              </a:rPr>
              <a:t> il loro lavoro in </a:t>
            </a:r>
            <a:r>
              <a:rPr lang="en-US" sz="3400" dirty="0" err="1">
                <a:latin typeface="+mj-lt"/>
              </a:rPr>
              <a:t>parallelo</a:t>
            </a:r>
            <a:r>
              <a:rPr lang="en-US" sz="3400" dirty="0">
                <a:latin typeface="+mj-lt"/>
              </a:rPr>
              <a:t>. </a:t>
            </a:r>
          </a:p>
        </p:txBody>
      </p:sp>
      <p:pic>
        <p:nvPicPr>
          <p:cNvPr id="5" name="Picture 4">
            <a:extLst>
              <a:ext uri="{FF2B5EF4-FFF2-40B4-BE49-F238E27FC236}">
                <a16:creationId xmlns:a16="http://schemas.microsoft.com/office/drawing/2014/main" id="{B4BD85BB-2EBF-43C5-A08A-A2A5D5674286}"/>
              </a:ext>
            </a:extLst>
          </p:cNvPr>
          <p:cNvPicPr>
            <a:picLocks noChangeAspect="1"/>
          </p:cNvPicPr>
          <p:nvPr/>
        </p:nvPicPr>
        <p:blipFill>
          <a:blip r:embed="rId3"/>
          <a:stretch>
            <a:fillRect/>
          </a:stretch>
        </p:blipFill>
        <p:spPr>
          <a:xfrm>
            <a:off x="7086006" y="1392921"/>
            <a:ext cx="4852007" cy="4723399"/>
          </a:xfrm>
          <a:prstGeom prst="rect">
            <a:avLst/>
          </a:prstGeom>
        </p:spPr>
      </p:pic>
    </p:spTree>
    <p:extLst>
      <p:ext uri="{BB962C8B-B14F-4D97-AF65-F5344CB8AC3E}">
        <p14:creationId xmlns:p14="http://schemas.microsoft.com/office/powerpoint/2010/main" val="3702621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rgbClr val="FFFF00"/>
                </a:solidFill>
                <a:latin typeface="Segoe UI Light" panose="020B0502040204020203" pitchFamily="34" charset="0"/>
                <a:cs typeface="Segoe UI Light" panose="020B0502040204020203" pitchFamily="34" charset="0"/>
              </a:rPr>
              <a:t>Dedicate SQL Pool</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8A46A61-64D5-4A7B-A737-73D53C39E645}"/>
              </a:ext>
            </a:extLst>
          </p:cNvPr>
          <p:cNvSpPr txBox="1"/>
          <p:nvPr/>
        </p:nvSpPr>
        <p:spPr>
          <a:xfrm>
            <a:off x="487680" y="1392921"/>
            <a:ext cx="6685280" cy="4801314"/>
          </a:xfrm>
          <a:prstGeom prst="rect">
            <a:avLst/>
          </a:prstGeom>
          <a:noFill/>
        </p:spPr>
        <p:txBody>
          <a:bodyPr wrap="square">
            <a:spAutoFit/>
          </a:bodyPr>
          <a:lstStyle/>
          <a:p>
            <a:r>
              <a:rPr lang="en-US" sz="3400" dirty="0">
                <a:latin typeface="+mj-lt"/>
              </a:rPr>
              <a:t>Dedicate SQL Pools consente di eseguire query sui file nel data lake in </a:t>
            </a:r>
            <a:r>
              <a:rPr lang="en-US" sz="3400" dirty="0" err="1">
                <a:latin typeface="+mj-lt"/>
              </a:rPr>
              <a:t>modalità</a:t>
            </a:r>
            <a:r>
              <a:rPr lang="en-US" sz="3400" dirty="0">
                <a:latin typeface="+mj-lt"/>
              </a:rPr>
              <a:t> di sola </a:t>
            </a:r>
            <a:r>
              <a:rPr lang="en-US" sz="3400" dirty="0" err="1">
                <a:latin typeface="+mj-lt"/>
              </a:rPr>
              <a:t>lettura</a:t>
            </a:r>
            <a:r>
              <a:rPr lang="en-US" sz="3400" dirty="0">
                <a:latin typeface="+mj-lt"/>
              </a:rPr>
              <a:t>, ma consente </a:t>
            </a:r>
            <a:r>
              <a:rPr lang="en-US" sz="3400" dirty="0" err="1">
                <a:latin typeface="+mj-lt"/>
              </a:rPr>
              <a:t>anche</a:t>
            </a:r>
            <a:r>
              <a:rPr lang="en-US" sz="3400" dirty="0">
                <a:latin typeface="+mj-lt"/>
              </a:rPr>
              <a:t> di </a:t>
            </a:r>
            <a:r>
              <a:rPr lang="en-US" sz="3400" dirty="0" err="1">
                <a:latin typeface="+mj-lt"/>
              </a:rPr>
              <a:t>importare</a:t>
            </a:r>
            <a:r>
              <a:rPr lang="en-US" sz="3400" dirty="0">
                <a:latin typeface="+mj-lt"/>
              </a:rPr>
              <a:t> dati in SQL stesso e di </a:t>
            </a:r>
            <a:r>
              <a:rPr lang="en-US" sz="3400" dirty="0" err="1">
                <a:latin typeface="+mj-lt"/>
              </a:rPr>
              <a:t>partizionarli</a:t>
            </a:r>
            <a:r>
              <a:rPr lang="en-US" sz="3400" dirty="0">
                <a:latin typeface="+mj-lt"/>
              </a:rPr>
              <a:t> utilizzando un modello Hash, Round Robin o Replicate.</a:t>
            </a:r>
          </a:p>
          <a:p>
            <a:endParaRPr lang="en-US" sz="3400" dirty="0">
              <a:latin typeface="+mj-lt"/>
            </a:endParaRPr>
          </a:p>
          <a:p>
            <a:r>
              <a:rPr lang="en-US" sz="3400" dirty="0">
                <a:latin typeface="+mj-lt"/>
              </a:rPr>
              <a:t>.</a:t>
            </a:r>
          </a:p>
        </p:txBody>
      </p:sp>
      <p:pic>
        <p:nvPicPr>
          <p:cNvPr id="5" name="Picture 4">
            <a:extLst>
              <a:ext uri="{FF2B5EF4-FFF2-40B4-BE49-F238E27FC236}">
                <a16:creationId xmlns:a16="http://schemas.microsoft.com/office/drawing/2014/main" id="{B4BD85BB-2EBF-43C5-A08A-A2A5D5674286}"/>
              </a:ext>
            </a:extLst>
          </p:cNvPr>
          <p:cNvPicPr>
            <a:picLocks noChangeAspect="1"/>
          </p:cNvPicPr>
          <p:nvPr/>
        </p:nvPicPr>
        <p:blipFill>
          <a:blip r:embed="rId3"/>
          <a:stretch>
            <a:fillRect/>
          </a:stretch>
        </p:blipFill>
        <p:spPr>
          <a:xfrm>
            <a:off x="7086006" y="1392921"/>
            <a:ext cx="4852007" cy="4723399"/>
          </a:xfrm>
          <a:prstGeom prst="rect">
            <a:avLst/>
          </a:prstGeom>
        </p:spPr>
      </p:pic>
    </p:spTree>
    <p:extLst>
      <p:ext uri="{BB962C8B-B14F-4D97-AF65-F5344CB8AC3E}">
        <p14:creationId xmlns:p14="http://schemas.microsoft.com/office/powerpoint/2010/main" val="3367745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rgbClr val="FFFF00"/>
                </a:solidFill>
                <a:latin typeface="Segoe UI Light" panose="020B0502040204020203" pitchFamily="34" charset="0"/>
                <a:cs typeface="Segoe UI Light" panose="020B0502040204020203" pitchFamily="34" charset="0"/>
              </a:rPr>
              <a:t>Dedicate SQL Pool</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6" name="TextBox 5">
            <a:extLst>
              <a:ext uri="{FF2B5EF4-FFF2-40B4-BE49-F238E27FC236}">
                <a16:creationId xmlns:a16="http://schemas.microsoft.com/office/drawing/2014/main" id="{A8A46A61-64D5-4A7B-A737-73D53C39E645}"/>
              </a:ext>
            </a:extLst>
          </p:cNvPr>
          <p:cNvSpPr txBox="1"/>
          <p:nvPr/>
        </p:nvSpPr>
        <p:spPr>
          <a:xfrm>
            <a:off x="487680" y="1392921"/>
            <a:ext cx="6685280" cy="4278094"/>
          </a:xfrm>
          <a:prstGeom prst="rect">
            <a:avLst/>
          </a:prstGeom>
          <a:noFill/>
        </p:spPr>
        <p:txBody>
          <a:bodyPr wrap="square">
            <a:spAutoFit/>
          </a:bodyPr>
          <a:lstStyle/>
          <a:p>
            <a:r>
              <a:rPr lang="en-US" sz="3400" dirty="0" err="1">
                <a:latin typeface="+mj-lt"/>
              </a:rPr>
              <a:t>Poiché</a:t>
            </a:r>
            <a:r>
              <a:rPr lang="en-US" sz="3400" dirty="0">
                <a:latin typeface="+mj-lt"/>
              </a:rPr>
              <a:t> Dedicate SQL Pool è un servizio </a:t>
            </a:r>
            <a:r>
              <a:rPr lang="en-US" sz="3400" dirty="0" err="1">
                <a:latin typeface="+mj-lt"/>
              </a:rPr>
              <a:t>fornito</a:t>
            </a:r>
            <a:r>
              <a:rPr lang="en-US" sz="3400" dirty="0">
                <a:latin typeface="+mj-lt"/>
              </a:rPr>
              <a:t>, </a:t>
            </a:r>
            <a:r>
              <a:rPr lang="en-US" sz="3400" dirty="0" err="1">
                <a:solidFill>
                  <a:srgbClr val="FFFF00"/>
                </a:solidFill>
                <a:latin typeface="+mj-lt"/>
              </a:rPr>
              <a:t>paghi</a:t>
            </a:r>
            <a:r>
              <a:rPr lang="en-US" sz="3400" dirty="0">
                <a:solidFill>
                  <a:srgbClr val="FFFF00"/>
                </a:solidFill>
                <a:latin typeface="+mj-lt"/>
              </a:rPr>
              <a:t> per le </a:t>
            </a:r>
            <a:r>
              <a:rPr lang="en-US" sz="3400" dirty="0" err="1">
                <a:solidFill>
                  <a:srgbClr val="FFFF00"/>
                </a:solidFill>
                <a:latin typeface="+mj-lt"/>
              </a:rPr>
              <a:t>risorse</a:t>
            </a:r>
            <a:r>
              <a:rPr lang="en-US" sz="3400" dirty="0">
                <a:solidFill>
                  <a:srgbClr val="FFFF00"/>
                </a:solidFill>
                <a:latin typeface="+mj-lt"/>
              </a:rPr>
              <a:t> </a:t>
            </a:r>
            <a:r>
              <a:rPr lang="en-US" sz="3400" dirty="0" err="1">
                <a:solidFill>
                  <a:srgbClr val="FFFF00"/>
                </a:solidFill>
                <a:latin typeface="+mj-lt"/>
              </a:rPr>
              <a:t>fornite</a:t>
            </a:r>
            <a:r>
              <a:rPr lang="en-US" sz="3400" dirty="0">
                <a:latin typeface="+mj-lt"/>
              </a:rPr>
              <a:t> e queste possono essere </a:t>
            </a:r>
            <a:r>
              <a:rPr lang="en-US" sz="3400" dirty="0" err="1">
                <a:latin typeface="+mj-lt"/>
              </a:rPr>
              <a:t>ridimensionate</a:t>
            </a:r>
            <a:r>
              <a:rPr lang="en-US" sz="3400" dirty="0">
                <a:latin typeface="+mj-lt"/>
              </a:rPr>
              <a:t> per </a:t>
            </a:r>
            <a:r>
              <a:rPr lang="en-US" sz="3400" dirty="0" err="1">
                <a:latin typeface="+mj-lt"/>
              </a:rPr>
              <a:t>soddisfare</a:t>
            </a:r>
            <a:r>
              <a:rPr lang="en-US" sz="3400" dirty="0">
                <a:latin typeface="+mj-lt"/>
              </a:rPr>
              <a:t> i </a:t>
            </a:r>
            <a:r>
              <a:rPr lang="en-US" sz="3400" dirty="0" err="1">
                <a:latin typeface="+mj-lt"/>
              </a:rPr>
              <a:t>cambiamenti</a:t>
            </a:r>
            <a:r>
              <a:rPr lang="en-US" sz="3400" dirty="0">
                <a:latin typeface="+mj-lt"/>
              </a:rPr>
              <a:t> nella domanda di </a:t>
            </a:r>
            <a:r>
              <a:rPr lang="en-US" sz="3400" dirty="0" err="1">
                <a:latin typeface="+mj-lt"/>
              </a:rPr>
              <a:t>calcolo</a:t>
            </a:r>
            <a:r>
              <a:rPr lang="en-US" sz="3400" dirty="0">
                <a:latin typeface="+mj-lt"/>
              </a:rPr>
              <a:t> o </a:t>
            </a:r>
            <a:r>
              <a:rPr lang="en-US" sz="3400" dirty="0" err="1">
                <a:latin typeface="+mj-lt"/>
              </a:rPr>
              <a:t>addirittura</a:t>
            </a:r>
            <a:r>
              <a:rPr lang="en-US" sz="3400" dirty="0">
                <a:latin typeface="+mj-lt"/>
              </a:rPr>
              <a:t> </a:t>
            </a:r>
            <a:r>
              <a:rPr lang="en-US" sz="3400" dirty="0" err="1">
                <a:latin typeface="+mj-lt"/>
              </a:rPr>
              <a:t>sospese</a:t>
            </a:r>
            <a:r>
              <a:rPr lang="en-US" sz="3400" dirty="0">
                <a:latin typeface="+mj-lt"/>
              </a:rPr>
              <a:t> per </a:t>
            </a:r>
            <a:r>
              <a:rPr lang="en-US" sz="3400" dirty="0" err="1">
                <a:latin typeface="+mj-lt"/>
              </a:rPr>
              <a:t>risparmiare</a:t>
            </a:r>
            <a:r>
              <a:rPr lang="en-US" sz="3400" dirty="0">
                <a:latin typeface="+mj-lt"/>
              </a:rPr>
              <a:t> sui </a:t>
            </a:r>
            <a:r>
              <a:rPr lang="en-US" sz="3400" dirty="0" err="1">
                <a:latin typeface="+mj-lt"/>
              </a:rPr>
              <a:t>costi</a:t>
            </a:r>
            <a:r>
              <a:rPr lang="en-US" sz="3400" dirty="0">
                <a:latin typeface="+mj-lt"/>
              </a:rPr>
              <a:t> </a:t>
            </a:r>
            <a:r>
              <a:rPr lang="en-US" sz="3400" dirty="0" err="1">
                <a:latin typeface="+mj-lt"/>
              </a:rPr>
              <a:t>durante</a:t>
            </a:r>
            <a:r>
              <a:rPr lang="en-US" sz="3400" dirty="0">
                <a:latin typeface="+mj-lt"/>
              </a:rPr>
              <a:t> i </a:t>
            </a:r>
            <a:r>
              <a:rPr lang="en-US" sz="3400" dirty="0" err="1">
                <a:latin typeface="+mj-lt"/>
              </a:rPr>
              <a:t>periodi</a:t>
            </a:r>
            <a:r>
              <a:rPr lang="en-US" sz="3400" dirty="0">
                <a:latin typeface="+mj-lt"/>
              </a:rPr>
              <a:t> di </a:t>
            </a:r>
            <a:r>
              <a:rPr lang="en-US" sz="3400" dirty="0" err="1">
                <a:latin typeface="+mj-lt"/>
              </a:rPr>
              <a:t>inutilizzo</a:t>
            </a:r>
            <a:r>
              <a:rPr lang="en-US" sz="3400" dirty="0">
                <a:latin typeface="+mj-lt"/>
              </a:rPr>
              <a:t>.</a:t>
            </a:r>
          </a:p>
        </p:txBody>
      </p:sp>
      <p:pic>
        <p:nvPicPr>
          <p:cNvPr id="5" name="Picture 4">
            <a:extLst>
              <a:ext uri="{FF2B5EF4-FFF2-40B4-BE49-F238E27FC236}">
                <a16:creationId xmlns:a16="http://schemas.microsoft.com/office/drawing/2014/main" id="{B4BD85BB-2EBF-43C5-A08A-A2A5D5674286}"/>
              </a:ext>
            </a:extLst>
          </p:cNvPr>
          <p:cNvPicPr>
            <a:picLocks noChangeAspect="1"/>
          </p:cNvPicPr>
          <p:nvPr/>
        </p:nvPicPr>
        <p:blipFill>
          <a:blip r:embed="rId3"/>
          <a:stretch>
            <a:fillRect/>
          </a:stretch>
        </p:blipFill>
        <p:spPr>
          <a:xfrm>
            <a:off x="7086006" y="1392921"/>
            <a:ext cx="4852007" cy="4723399"/>
          </a:xfrm>
          <a:prstGeom prst="rect">
            <a:avLst/>
          </a:prstGeom>
        </p:spPr>
      </p:pic>
    </p:spTree>
    <p:extLst>
      <p:ext uri="{BB962C8B-B14F-4D97-AF65-F5344CB8AC3E}">
        <p14:creationId xmlns:p14="http://schemas.microsoft.com/office/powerpoint/2010/main" val="3301921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Data warehouse </a:t>
            </a:r>
            <a:r>
              <a:rPr lang="en-US" sz="4400" dirty="0" err="1">
                <a:solidFill>
                  <a:schemeClr val="tx1"/>
                </a:solidFill>
                <a:latin typeface="Segoe UI Light" panose="020B0502040204020203" pitchFamily="34" charset="0"/>
                <a:cs typeface="Segoe UI Light" panose="020B0502040204020203" pitchFamily="34" charset="0"/>
              </a:rPr>
              <a:t>tradizionale</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75920" y="1189176"/>
            <a:ext cx="11816080" cy="2289858"/>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it-IT" sz="3600" dirty="0">
                <a:latin typeface="+mj-lt"/>
              </a:rPr>
              <a:t>Potresti anche creare un livello semantico aggiuntivo utilizzando SSAS per creare "cubi" (sia tabulari che multidimensionali), quindi indirizzare quei cubi con gli strumenti di report di prima (anche vecchio Excel).</a:t>
            </a:r>
            <a:endParaRPr lang="en-US" sz="2400" dirty="0">
              <a:latin typeface="Segoe UI Semilight" panose="020B0402040204020203" pitchFamily="34" charset="0"/>
              <a:cs typeface="Segoe UI Semilight" panose="020B0402040204020203" pitchFamily="34" charset="0"/>
            </a:endParaRPr>
          </a:p>
        </p:txBody>
      </p:sp>
      <p:pic>
        <p:nvPicPr>
          <p:cNvPr id="4" name="Immagine 3">
            <a:extLst>
              <a:ext uri="{FF2B5EF4-FFF2-40B4-BE49-F238E27FC236}">
                <a16:creationId xmlns:a16="http://schemas.microsoft.com/office/drawing/2014/main" id="{44BDDDB4-E416-44EC-A95E-51D733971A55}"/>
              </a:ext>
            </a:extLst>
          </p:cNvPr>
          <p:cNvPicPr>
            <a:picLocks noChangeAspect="1"/>
          </p:cNvPicPr>
          <p:nvPr/>
        </p:nvPicPr>
        <p:blipFill>
          <a:blip r:embed="rId3"/>
          <a:stretch>
            <a:fillRect/>
          </a:stretch>
        </p:blipFill>
        <p:spPr>
          <a:xfrm>
            <a:off x="3434080" y="3429000"/>
            <a:ext cx="6067139" cy="3337560"/>
          </a:xfrm>
          <a:prstGeom prst="rect">
            <a:avLst/>
          </a:prstGeom>
        </p:spPr>
      </p:pic>
    </p:spTree>
    <p:extLst>
      <p:ext uri="{BB962C8B-B14F-4D97-AF65-F5344CB8AC3E}">
        <p14:creationId xmlns:p14="http://schemas.microsoft.com/office/powerpoint/2010/main" val="3223432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Dedicated SQL pool non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75921" y="1189176"/>
            <a:ext cx="6710085" cy="3440942"/>
          </a:xfrm>
          <a:prstGeom prst="rect">
            <a:avLst/>
          </a:prstGeom>
          <a:noFill/>
        </p:spPr>
        <p:txBody>
          <a:bodyPr wrap="square" lIns="182880" tIns="146304" rIns="182880" bIns="146304" rtlCol="0">
            <a:spAutoFit/>
          </a:bodyPr>
          <a:lstStyle/>
          <a:p>
            <a:pPr>
              <a:lnSpc>
                <a:spcPct val="90000"/>
              </a:lnSpc>
              <a:spcAft>
                <a:spcPts val="600"/>
              </a:spcAft>
            </a:pPr>
            <a:r>
              <a:rPr lang="it-IT" sz="3600" dirty="0">
                <a:latin typeface="+mj-lt"/>
              </a:rPr>
              <a:t>Ovviamente, Synapse offre alcuni potenziali miglioramenti in termini di prestazioni, rispetto a un SQL Server locale, come:</a:t>
            </a:r>
          </a:p>
          <a:p>
            <a:pPr marL="1028700" lvl="1" indent="-571500">
              <a:lnSpc>
                <a:spcPct val="90000"/>
              </a:lnSpc>
              <a:spcAft>
                <a:spcPts val="600"/>
              </a:spcAft>
              <a:buFont typeface="Arial" panose="020B0604020202020204" pitchFamily="34" charset="0"/>
              <a:buChar char="•"/>
            </a:pPr>
            <a:r>
              <a:rPr lang="it-IT" sz="3600" dirty="0">
                <a:solidFill>
                  <a:srgbClr val="FFFF00"/>
                </a:solidFill>
                <a:latin typeface="+mj-lt"/>
                <a:hlinkClick r:id="rId3">
                  <a:extLst>
                    <a:ext uri="{A12FA001-AC4F-418D-AE19-62706E023703}">
                      <ahyp:hlinkClr xmlns:ahyp="http://schemas.microsoft.com/office/drawing/2018/hyperlinkcolor" val="tx"/>
                    </a:ext>
                  </a:extLst>
                </a:hlinkClick>
              </a:rPr>
              <a:t>Result Set Caching</a:t>
            </a:r>
            <a:r>
              <a:rPr lang="it-IT" sz="3600" dirty="0">
                <a:solidFill>
                  <a:srgbClr val="FFFF00"/>
                </a:solidFill>
                <a:latin typeface="+mj-lt"/>
              </a:rPr>
              <a:t> </a:t>
            </a:r>
          </a:p>
          <a:p>
            <a:pPr marL="1028700" lvl="1" indent="-571500">
              <a:lnSpc>
                <a:spcPct val="90000"/>
              </a:lnSpc>
              <a:spcAft>
                <a:spcPts val="600"/>
              </a:spcAft>
              <a:buFont typeface="Arial" panose="020B0604020202020204" pitchFamily="34" charset="0"/>
              <a:buChar char="•"/>
            </a:pPr>
            <a:r>
              <a:rPr lang="it-IT" sz="3600" dirty="0">
                <a:solidFill>
                  <a:srgbClr val="FFFF00"/>
                </a:solidFill>
                <a:latin typeface="+mj-lt"/>
                <a:hlinkClick r:id="rId4">
                  <a:extLst>
                    <a:ext uri="{A12FA001-AC4F-418D-AE19-62706E023703}">
                      <ahyp:hlinkClr xmlns:ahyp="http://schemas.microsoft.com/office/drawing/2018/hyperlinkcolor" val="tx"/>
                    </a:ext>
                  </a:extLst>
                </a:hlinkClick>
              </a:rPr>
              <a:t>Materialized </a:t>
            </a:r>
            <a:r>
              <a:rPr lang="it-IT" sz="3600" dirty="0" err="1">
                <a:solidFill>
                  <a:srgbClr val="FFFF00"/>
                </a:solidFill>
                <a:latin typeface="+mj-lt"/>
                <a:hlinkClick r:id="rId4">
                  <a:extLst>
                    <a:ext uri="{A12FA001-AC4F-418D-AE19-62706E023703}">
                      <ahyp:hlinkClr xmlns:ahyp="http://schemas.microsoft.com/office/drawing/2018/hyperlinkcolor" val="tx"/>
                    </a:ext>
                  </a:extLst>
                </a:hlinkClick>
              </a:rPr>
              <a:t>View</a:t>
            </a:r>
            <a:endParaRPr lang="it-IT" sz="3600" dirty="0">
              <a:solidFill>
                <a:srgbClr val="FFFF00"/>
              </a:solidFill>
              <a:latin typeface="+mj-lt"/>
            </a:endParaRPr>
          </a:p>
        </p:txBody>
      </p:sp>
      <p:pic>
        <p:nvPicPr>
          <p:cNvPr id="5" name="Picture 4">
            <a:extLst>
              <a:ext uri="{FF2B5EF4-FFF2-40B4-BE49-F238E27FC236}">
                <a16:creationId xmlns:a16="http://schemas.microsoft.com/office/drawing/2014/main" id="{6BF0826C-05A6-4545-A8EF-0F1340CAF8C3}"/>
              </a:ext>
            </a:extLst>
          </p:cNvPr>
          <p:cNvPicPr>
            <a:picLocks noChangeAspect="1"/>
          </p:cNvPicPr>
          <p:nvPr/>
        </p:nvPicPr>
        <p:blipFill>
          <a:blip r:embed="rId5"/>
          <a:stretch>
            <a:fillRect/>
          </a:stretch>
        </p:blipFill>
        <p:spPr>
          <a:xfrm>
            <a:off x="7086006" y="1392921"/>
            <a:ext cx="4852007" cy="4723399"/>
          </a:xfrm>
          <a:prstGeom prst="rect">
            <a:avLst/>
          </a:prstGeom>
        </p:spPr>
      </p:pic>
    </p:spTree>
    <p:extLst>
      <p:ext uri="{BB962C8B-B14F-4D97-AF65-F5344CB8AC3E}">
        <p14:creationId xmlns:p14="http://schemas.microsoft.com/office/powerpoint/2010/main" val="25692187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080" y="66674"/>
            <a:ext cx="11655840" cy="899665"/>
          </a:xfrm>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Demo 3 – Utilizzo </a:t>
            </a:r>
            <a:r>
              <a:rPr lang="en-US" sz="4400">
                <a:solidFill>
                  <a:schemeClr val="tx1"/>
                </a:solidFill>
                <a:latin typeface="Segoe UI Light" panose="020B0502040204020203" pitchFamily="34" charset="0"/>
                <a:cs typeface="Segoe UI Light" panose="020B0502040204020203" pitchFamily="34" charset="0"/>
              </a:rPr>
              <a:t>di Dedicated SQL pool</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5" name="TextBox 4">
            <a:extLst>
              <a:ext uri="{FF2B5EF4-FFF2-40B4-BE49-F238E27FC236}">
                <a16:creationId xmlns:a16="http://schemas.microsoft.com/office/drawing/2014/main" id="{14863F9F-12C3-4104-AF05-EE6350D14EEC}"/>
              </a:ext>
            </a:extLst>
          </p:cNvPr>
          <p:cNvSpPr txBox="1"/>
          <p:nvPr/>
        </p:nvSpPr>
        <p:spPr>
          <a:xfrm>
            <a:off x="568586" y="1094646"/>
            <a:ext cx="7355243" cy="4881336"/>
          </a:xfrm>
          <a:prstGeom prst="rect">
            <a:avLst/>
          </a:prstGeom>
          <a:noFill/>
        </p:spPr>
        <p:txBody>
          <a:bodyPr wrap="square" lIns="182880" tIns="146304" rIns="182880" bIns="146304" rtlCol="0">
            <a:spAutoFit/>
          </a:bodyPr>
          <a:lstStyle/>
          <a:p>
            <a:pPr>
              <a:spcAft>
                <a:spcPts val="600"/>
              </a:spcAft>
            </a:pPr>
            <a:r>
              <a:rPr lang="en-US" sz="2400" dirty="0">
                <a:gradFill>
                  <a:gsLst>
                    <a:gs pos="2917">
                      <a:schemeClr val="tx1"/>
                    </a:gs>
                    <a:gs pos="30000">
                      <a:schemeClr val="tx1"/>
                    </a:gs>
                  </a:gsLst>
                  <a:lin ang="5400000" scaled="0"/>
                </a:gradFill>
              </a:rPr>
              <a:t>In this whiteboard design session, you will work in a group to look at the process of designing an end-to-end solution using Azure Synapse Analytics. The design session will cover data loading, data preparation, data transformation and data serving, along with performing machine learning and handling of both batch and real-time data.</a:t>
            </a:r>
          </a:p>
          <a:p>
            <a:pPr>
              <a:spcAft>
                <a:spcPts val="600"/>
              </a:spcAft>
            </a:pPr>
            <a:endParaRPr lang="en-US" sz="2400" dirty="0">
              <a:gradFill>
                <a:gsLst>
                  <a:gs pos="2917">
                    <a:schemeClr val="tx1"/>
                  </a:gs>
                  <a:gs pos="30000">
                    <a:schemeClr val="tx1"/>
                  </a:gs>
                </a:gsLst>
                <a:lin ang="5400000" scaled="0"/>
              </a:gradFill>
            </a:endParaRPr>
          </a:p>
          <a:p>
            <a:pPr>
              <a:spcAft>
                <a:spcPts val="600"/>
              </a:spcAft>
            </a:pPr>
            <a:r>
              <a:rPr lang="en-US" sz="2400" dirty="0">
                <a:gradFill>
                  <a:gsLst>
                    <a:gs pos="2917">
                      <a:schemeClr val="tx1"/>
                    </a:gs>
                    <a:gs pos="30000">
                      <a:schemeClr val="tx1"/>
                    </a:gs>
                  </a:gsLst>
                  <a:lin ang="5400000" scaled="0"/>
                </a:gradFill>
              </a:rPr>
              <a:t>At the end of this whiteboard design session, you will be better able to design and build a complete end-to-end advanced analytics solution using Azure Synapse Analytics.</a:t>
            </a:r>
          </a:p>
        </p:txBody>
      </p:sp>
      <p:pic>
        <p:nvPicPr>
          <p:cNvPr id="3" name="Picture 2" descr="Icon representation of a presenter waving at a whiteboard.">
            <a:extLst>
              <a:ext uri="{FF2B5EF4-FFF2-40B4-BE49-F238E27FC236}">
                <a16:creationId xmlns:a16="http://schemas.microsoft.com/office/drawing/2014/main" id="{90670106-9F72-4C69-AC97-2303D33801DD}"/>
              </a:ext>
            </a:extLst>
          </p:cNvPr>
          <p:cNvPicPr>
            <a:picLocks noChangeAspect="1"/>
          </p:cNvPicPr>
          <p:nvPr/>
        </p:nvPicPr>
        <p:blipFill>
          <a:blip r:embed="rId3"/>
          <a:stretch>
            <a:fillRect/>
          </a:stretch>
        </p:blipFill>
        <p:spPr>
          <a:xfrm>
            <a:off x="7945793" y="1828661"/>
            <a:ext cx="3200677" cy="3200677"/>
          </a:xfrm>
          <a:prstGeom prst="rect">
            <a:avLst/>
          </a:prstGeom>
        </p:spPr>
      </p:pic>
    </p:spTree>
    <p:extLst>
      <p:ext uri="{BB962C8B-B14F-4D97-AF65-F5344CB8AC3E}">
        <p14:creationId xmlns:p14="http://schemas.microsoft.com/office/powerpoint/2010/main" val="772880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D5E8E-FE6F-46C1-BE6F-3BD842186F1C}"/>
              </a:ext>
            </a:extLst>
          </p:cNvPr>
          <p:cNvSpPr>
            <a:spLocks noGrp="1"/>
          </p:cNvSpPr>
          <p:nvPr>
            <p:ph type="title"/>
          </p:nvPr>
        </p:nvSpPr>
        <p:spPr>
          <a:xfrm>
            <a:off x="269302" y="2084187"/>
            <a:ext cx="7171335" cy="899336"/>
          </a:xfrm>
        </p:spPr>
        <p:txBody>
          <a:bodyPr/>
          <a:lstStyle/>
          <a:p>
            <a:r>
              <a:rPr lang="en-US" dirty="0"/>
              <a:t>Azure Synapse Analytics end-to-end solution</a:t>
            </a:r>
          </a:p>
        </p:txBody>
      </p:sp>
      <p:sp>
        <p:nvSpPr>
          <p:cNvPr id="3" name="Text Placeholder 2">
            <a:extLst>
              <a:ext uri="{FF2B5EF4-FFF2-40B4-BE49-F238E27FC236}">
                <a16:creationId xmlns:a16="http://schemas.microsoft.com/office/drawing/2014/main" id="{C83DC502-2B62-4F9B-A8B3-D2EF25BCD06C}"/>
              </a:ext>
            </a:extLst>
          </p:cNvPr>
          <p:cNvSpPr>
            <a:spLocks noGrp="1"/>
          </p:cNvSpPr>
          <p:nvPr>
            <p:ph type="body" sz="quarter" idx="12"/>
          </p:nvPr>
        </p:nvSpPr>
        <p:spPr>
          <a:xfrm>
            <a:off x="269301" y="3878574"/>
            <a:ext cx="7171337" cy="1792326"/>
          </a:xfrm>
        </p:spPr>
        <p:txBody>
          <a:bodyPr/>
          <a:lstStyle/>
          <a:p>
            <a:r>
              <a:rPr lang="en-US" dirty="0"/>
              <a:t>Marco Pozzan</a:t>
            </a:r>
          </a:p>
        </p:txBody>
      </p:sp>
    </p:spTree>
    <p:extLst>
      <p:ext uri="{BB962C8B-B14F-4D97-AF65-F5344CB8AC3E}">
        <p14:creationId xmlns:p14="http://schemas.microsoft.com/office/powerpoint/2010/main" val="13796790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1: </a:t>
            </a:r>
            <a:r>
              <a:rPr lang="it-IT" sz="4400" dirty="0">
                <a:solidFill>
                  <a:schemeClr val="tx1"/>
                </a:solidFill>
                <a:latin typeface="Segoe UI Light" panose="020B0502040204020203" pitchFamily="34" charset="0"/>
                <a:cs typeface="Segoe UI Light" panose="020B0502040204020203" pitchFamily="34" charset="0"/>
              </a:rPr>
              <a:t>Rivedi il case study del cliente</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2597634"/>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Risultato</a:t>
            </a:r>
          </a:p>
          <a:p>
            <a:pPr>
              <a:lnSpc>
                <a:spcPct val="90000"/>
              </a:lnSpc>
              <a:spcAft>
                <a:spcPts val="600"/>
              </a:spcAft>
            </a:pPr>
            <a:r>
              <a:rPr lang="it-IT" sz="2400" dirty="0">
                <a:latin typeface="Segoe UI Semilight" panose="020B0402040204020203" pitchFamily="34" charset="0"/>
                <a:cs typeface="Segoe UI Semilight" panose="020B0402040204020203" pitchFamily="34" charset="0"/>
              </a:rPr>
              <a:t>Analizza le esigenze dei tuoi clienti.</a:t>
            </a:r>
          </a:p>
          <a:p>
            <a:pPr>
              <a:lnSpc>
                <a:spcPct val="90000"/>
              </a:lnSpc>
              <a:spcAft>
                <a:spcPts val="600"/>
              </a:spcAft>
            </a:pPr>
            <a:endParaRPr lang="en-US" sz="2400" dirty="0"/>
          </a:p>
          <a:p>
            <a:pPr>
              <a:lnSpc>
                <a:spcPct val="90000"/>
              </a:lnSpc>
              <a:spcAft>
                <a:spcPts val="600"/>
              </a:spcAft>
            </a:pPr>
            <a:r>
              <a:rPr lang="en-US" sz="3600" dirty="0">
                <a:latin typeface="+mj-lt"/>
              </a:rPr>
              <a:t>Tempo</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2071289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err="1">
                <a:solidFill>
                  <a:schemeClr val="tx1"/>
                </a:solidFill>
              </a:rPr>
              <a:t>Situazione</a:t>
            </a:r>
            <a:r>
              <a:rPr lang="en-US" sz="4900" dirty="0">
                <a:solidFill>
                  <a:schemeClr val="tx1"/>
                </a:solidFill>
              </a:rPr>
              <a:t> del </a:t>
            </a:r>
            <a:r>
              <a:rPr lang="en-US" sz="4900" dirty="0" err="1">
                <a:solidFill>
                  <a:schemeClr val="tx1"/>
                </a:solidFill>
              </a:rPr>
              <a:t>cliente</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7522370" cy="5449828"/>
          </a:xfrm>
        </p:spPr>
        <p:txBody>
          <a:bodyPr>
            <a:normAutofit/>
          </a:bodyPr>
          <a:lstStyle/>
          <a:p>
            <a:r>
              <a:rPr lang="it-IT" sz="2800" dirty="0">
                <a:solidFill>
                  <a:schemeClr val="tx1"/>
                </a:solidFill>
              </a:rPr>
              <a:t>Wide World Importers (WWI) ha centinaia di negozi di mattoni e malta. Nel corso degli anni di attività, hanno accumulato grandi quantità di dati storici archiviati in sistemi diversi.</a:t>
            </a:r>
          </a:p>
          <a:p>
            <a:endParaRPr lang="it-IT" sz="2800" dirty="0">
              <a:solidFill>
                <a:schemeClr val="tx1"/>
              </a:solidFill>
            </a:endParaRPr>
          </a:p>
          <a:p>
            <a:r>
              <a:rPr lang="it-IT" sz="2800" dirty="0">
                <a:solidFill>
                  <a:schemeClr val="tx1"/>
                </a:solidFill>
              </a:rPr>
              <a:t>Desiderano combinare i loro dati storici e collegarli a flussi di dati quasi in tempo reale per produrre KPI dashboard e modelli di apprendimento automatico che consentano loro di prendere decisioni fino al minuto.</a:t>
            </a:r>
            <a:endParaRPr lang="en-US" sz="2800" dirty="0">
              <a:solidFill>
                <a:schemeClr val="tx1"/>
              </a:solidFill>
            </a:endParaRPr>
          </a:p>
        </p:txBody>
      </p:sp>
      <p:pic>
        <p:nvPicPr>
          <p:cNvPr id="4" name="Picture 3" descr="Logo of Wide World Importers.">
            <a:extLst>
              <a:ext uri="{FF2B5EF4-FFF2-40B4-BE49-F238E27FC236}">
                <a16:creationId xmlns:a16="http://schemas.microsoft.com/office/drawing/2014/main" id="{83CC0415-C07A-484F-A129-46775733BBF1}"/>
              </a:ext>
            </a:extLst>
          </p:cNvPr>
          <p:cNvPicPr>
            <a:picLocks noChangeAspect="1"/>
          </p:cNvPicPr>
          <p:nvPr/>
        </p:nvPicPr>
        <p:blipFill>
          <a:blip r:embed="rId3"/>
          <a:stretch>
            <a:fillRect/>
          </a:stretch>
        </p:blipFill>
        <p:spPr>
          <a:xfrm>
            <a:off x="7740542" y="1350084"/>
            <a:ext cx="4182218" cy="4157832"/>
          </a:xfrm>
          <a:prstGeom prst="rect">
            <a:avLst/>
          </a:prstGeom>
        </p:spPr>
      </p:pic>
    </p:spTree>
    <p:extLst>
      <p:ext uri="{BB962C8B-B14F-4D97-AF65-F5344CB8AC3E}">
        <p14:creationId xmlns:p14="http://schemas.microsoft.com/office/powerpoint/2010/main" val="34291270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err="1">
                <a:solidFill>
                  <a:schemeClr val="tx1"/>
                </a:solidFill>
              </a:rPr>
              <a:t>Situazione</a:t>
            </a:r>
            <a:r>
              <a:rPr lang="en-US" sz="4900" dirty="0">
                <a:solidFill>
                  <a:schemeClr val="tx1"/>
                </a:solidFill>
              </a:rPr>
              <a:t> del </a:t>
            </a:r>
            <a:r>
              <a:rPr lang="en-US" sz="4900" dirty="0" err="1">
                <a:solidFill>
                  <a:schemeClr val="tx1"/>
                </a:solidFill>
              </a:rPr>
              <a:t>cliente</a:t>
            </a:r>
            <a:r>
              <a:rPr lang="en-US" sz="4900" dirty="0">
                <a:solidFill>
                  <a:schemeClr val="tx1"/>
                </a:solidFill>
              </a:rPr>
              <a:t> - 2</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40" y="1189177"/>
            <a:ext cx="11249126" cy="5449828"/>
          </a:xfrm>
        </p:spPr>
        <p:txBody>
          <a:bodyPr>
            <a:normAutofit/>
          </a:bodyPr>
          <a:lstStyle/>
          <a:p>
            <a:pPr>
              <a:lnSpc>
                <a:spcPct val="100000"/>
              </a:lnSpc>
            </a:pPr>
            <a:r>
              <a:rPr lang="it-IT" sz="2800" dirty="0">
                <a:solidFill>
                  <a:schemeClr val="tx1"/>
                </a:solidFill>
              </a:rPr>
              <a:t>WWI ha oltre 5 anni e 30 miliardi di righe di dati sulle vendite transazionali in Oracle, dati finanziari memorizzati in SAP Hana e dati di marketing in Teradata. Monitorano anche i dati provenienti dal proprio account Twitter dei social media.</a:t>
            </a:r>
          </a:p>
          <a:p>
            <a:pPr>
              <a:lnSpc>
                <a:spcPct val="100000"/>
              </a:lnSpc>
            </a:pPr>
            <a:endParaRPr lang="it-IT" sz="2800" dirty="0">
              <a:solidFill>
                <a:schemeClr val="tx1"/>
              </a:solidFill>
            </a:endParaRPr>
          </a:p>
          <a:p>
            <a:pPr>
              <a:lnSpc>
                <a:spcPct val="100000"/>
              </a:lnSpc>
            </a:pPr>
            <a:r>
              <a:rPr lang="it-IT" sz="2800" dirty="0">
                <a:solidFill>
                  <a:schemeClr val="tx1"/>
                </a:solidFill>
              </a:rPr>
              <a:t>Hanno bisogno di una soluzione che consenta loro di interrogare e analizzare i dati da tutte queste fonti. Indipendentemente dal volume, vogliono che queste query ritornino in pochi secondi il risultato.</a:t>
            </a:r>
            <a:endParaRPr lang="en-US" sz="2800" dirty="0">
              <a:solidFill>
                <a:schemeClr val="tx1"/>
              </a:solidFill>
            </a:endParaRPr>
          </a:p>
        </p:txBody>
      </p:sp>
      <p:grpSp>
        <p:nvGrpSpPr>
          <p:cNvPr id="4" name="Group 3" descr="Magnifying glass searching a database.">
            <a:extLst>
              <a:ext uri="{FF2B5EF4-FFF2-40B4-BE49-F238E27FC236}">
                <a16:creationId xmlns:a16="http://schemas.microsoft.com/office/drawing/2014/main" id="{FFE1681D-AD93-4C4C-BCDE-926841B6FC7E}"/>
              </a:ext>
            </a:extLst>
          </p:cNvPr>
          <p:cNvGrpSpPr/>
          <p:nvPr/>
        </p:nvGrpSpPr>
        <p:grpSpPr>
          <a:xfrm>
            <a:off x="9713976" y="4380437"/>
            <a:ext cx="2478024" cy="2478024"/>
            <a:chOff x="9713976" y="4380437"/>
            <a:chExt cx="2478024" cy="2478024"/>
          </a:xfrm>
        </p:grpSpPr>
        <p:pic>
          <p:nvPicPr>
            <p:cNvPr id="5" name="Graphic 4">
              <a:extLst>
                <a:ext uri="{FF2B5EF4-FFF2-40B4-BE49-F238E27FC236}">
                  <a16:creationId xmlns:a16="http://schemas.microsoft.com/office/drawing/2014/main" id="{A58634F1-F885-4C54-9CB9-B2AB33E14FC2}"/>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13976" y="4380437"/>
              <a:ext cx="2478024" cy="2478024"/>
            </a:xfrm>
            <a:prstGeom prst="rect">
              <a:avLst/>
            </a:prstGeom>
          </p:spPr>
        </p:pic>
        <p:pic>
          <p:nvPicPr>
            <p:cNvPr id="7" name="Graphic 6">
              <a:extLst>
                <a:ext uri="{FF2B5EF4-FFF2-40B4-BE49-F238E27FC236}">
                  <a16:creationId xmlns:a16="http://schemas.microsoft.com/office/drawing/2014/main" id="{93FBA86C-3611-4776-BF5D-FB13DD459B12}"/>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80840" y="5798673"/>
              <a:ext cx="914400" cy="914400"/>
            </a:xfrm>
            <a:prstGeom prst="rect">
              <a:avLst/>
            </a:prstGeom>
          </p:spPr>
        </p:pic>
      </p:grpSp>
    </p:spTree>
    <p:extLst>
      <p:ext uri="{BB962C8B-B14F-4D97-AF65-F5344CB8AC3E}">
        <p14:creationId xmlns:p14="http://schemas.microsoft.com/office/powerpoint/2010/main" val="3427919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44EFF1-EC56-4DA0-8C9E-A54DA8DCC3A3}"/>
              </a:ext>
            </a:extLst>
          </p:cNvPr>
          <p:cNvSpPr>
            <a:spLocks noGrp="1"/>
          </p:cNvSpPr>
          <p:nvPr>
            <p:ph type="body" sz="quarter" idx="10"/>
          </p:nvPr>
        </p:nvSpPr>
        <p:spPr>
          <a:xfrm>
            <a:off x="266920" y="1089285"/>
            <a:ext cx="10859561" cy="3373231"/>
          </a:xfrm>
        </p:spPr>
        <p:txBody>
          <a:bodyPr/>
          <a:lstStyle/>
          <a:p>
            <a:pPr>
              <a:lnSpc>
                <a:spcPct val="100000"/>
              </a:lnSpc>
            </a:pPr>
            <a:r>
              <a:rPr lang="it-IT" sz="2800" dirty="0"/>
              <a:t>WWI ha 100 negozi ciascuno dotato di 50 sensori IoT che monitorano il comportamento dei clienti nelle corsie dei negozi.</a:t>
            </a:r>
          </a:p>
          <a:p>
            <a:pPr>
              <a:lnSpc>
                <a:spcPct val="100000"/>
              </a:lnSpc>
            </a:pPr>
            <a:endParaRPr lang="it-IT" sz="2800" dirty="0"/>
          </a:p>
          <a:p>
            <a:pPr>
              <a:lnSpc>
                <a:spcPct val="100000"/>
              </a:lnSpc>
            </a:pPr>
            <a:r>
              <a:rPr lang="it-IT" sz="2800" dirty="0"/>
              <a:t>Devono ingerire i dati dei sensori quasi in tempo reale per consentire loro di identificare rapidamente i modelli che possono essere condivisi tra i negozi allo scopo di migliorare le vendite con offerte dell'ultimo minuto e migliore posizionamento dei prodotti.</a:t>
            </a:r>
            <a:endParaRPr lang="en-US" sz="2800" dirty="0"/>
          </a:p>
        </p:txBody>
      </p:sp>
      <p:sp>
        <p:nvSpPr>
          <p:cNvPr id="3" name="Title 2">
            <a:extLst>
              <a:ext uri="{FF2B5EF4-FFF2-40B4-BE49-F238E27FC236}">
                <a16:creationId xmlns:a16="http://schemas.microsoft.com/office/drawing/2014/main" id="{DB51EFDE-B495-4CB2-9540-21C92FC787D3}"/>
              </a:ext>
            </a:extLst>
          </p:cNvPr>
          <p:cNvSpPr>
            <a:spLocks noGrp="1"/>
          </p:cNvSpPr>
          <p:nvPr>
            <p:ph type="title"/>
          </p:nvPr>
        </p:nvSpPr>
        <p:spPr/>
        <p:txBody>
          <a:bodyPr/>
          <a:lstStyle/>
          <a:p>
            <a:r>
              <a:rPr lang="en-US" dirty="0" err="1"/>
              <a:t>Situazione</a:t>
            </a:r>
            <a:r>
              <a:rPr lang="en-US" dirty="0"/>
              <a:t> del </a:t>
            </a:r>
            <a:r>
              <a:rPr lang="en-US" dirty="0" err="1"/>
              <a:t>cliente</a:t>
            </a:r>
            <a:r>
              <a:rPr lang="en-US" dirty="0"/>
              <a:t> - 3</a:t>
            </a:r>
          </a:p>
        </p:txBody>
      </p:sp>
      <p:pic>
        <p:nvPicPr>
          <p:cNvPr id="5" name="Graphic 4" descr="City icon">
            <a:extLst>
              <a:ext uri="{FF2B5EF4-FFF2-40B4-BE49-F238E27FC236}">
                <a16:creationId xmlns:a16="http://schemas.microsoft.com/office/drawing/2014/main" id="{DF1778BB-5152-4226-9986-A614E96A409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05669" y="4052716"/>
            <a:ext cx="2615184" cy="2615184"/>
          </a:xfrm>
          <a:prstGeom prst="rect">
            <a:avLst/>
          </a:prstGeom>
        </p:spPr>
      </p:pic>
    </p:spTree>
    <p:extLst>
      <p:ext uri="{BB962C8B-B14F-4D97-AF65-F5344CB8AC3E}">
        <p14:creationId xmlns:p14="http://schemas.microsoft.com/office/powerpoint/2010/main" val="404868742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555DF27-299A-4AD6-BE8E-8FEE3A9B42E7}"/>
              </a:ext>
            </a:extLst>
          </p:cNvPr>
          <p:cNvSpPr>
            <a:spLocks noGrp="1"/>
          </p:cNvSpPr>
          <p:nvPr>
            <p:ph type="title"/>
          </p:nvPr>
        </p:nvSpPr>
        <p:spPr/>
        <p:txBody>
          <a:bodyPr/>
          <a:lstStyle/>
          <a:p>
            <a:r>
              <a:rPr lang="en-US" dirty="0" err="1"/>
              <a:t>Situazione</a:t>
            </a:r>
            <a:r>
              <a:rPr lang="en-US" dirty="0"/>
              <a:t> del </a:t>
            </a:r>
            <a:r>
              <a:rPr lang="en-US" dirty="0" err="1"/>
              <a:t>cliente</a:t>
            </a:r>
            <a:r>
              <a:rPr lang="en-US" dirty="0"/>
              <a:t> - 4</a:t>
            </a:r>
          </a:p>
        </p:txBody>
      </p:sp>
      <p:sp>
        <p:nvSpPr>
          <p:cNvPr id="2" name="Text Placeholder 1">
            <a:extLst>
              <a:ext uri="{FF2B5EF4-FFF2-40B4-BE49-F238E27FC236}">
                <a16:creationId xmlns:a16="http://schemas.microsoft.com/office/drawing/2014/main" id="{CA2B7A85-C830-4E37-804A-6E42FEACAA18}"/>
              </a:ext>
            </a:extLst>
          </p:cNvPr>
          <p:cNvSpPr>
            <a:spLocks noGrp="1"/>
          </p:cNvSpPr>
          <p:nvPr>
            <p:ph type="body" sz="quarter" idx="10"/>
          </p:nvPr>
        </p:nvSpPr>
        <p:spPr>
          <a:xfrm>
            <a:off x="269239" y="1004760"/>
            <a:ext cx="10035049" cy="3804118"/>
          </a:xfrm>
        </p:spPr>
        <p:txBody>
          <a:bodyPr/>
          <a:lstStyle/>
          <a:p>
            <a:pPr>
              <a:lnSpc>
                <a:spcPct val="100000"/>
              </a:lnSpc>
            </a:pPr>
            <a:r>
              <a:rPr lang="it-IT" sz="2800" dirty="0"/>
              <a:t>Durante l'immissione di dati e la creazione di pipeline di trasformazione dei dati, la WWI vorrebbe che i loro specialisti sfruttassero un'interfaccia utente grafica, ma conservassero comunque la possibilità di passare al codice in caso di necessità.</a:t>
            </a:r>
          </a:p>
          <a:p>
            <a:pPr>
              <a:lnSpc>
                <a:spcPct val="100000"/>
              </a:lnSpc>
            </a:pPr>
            <a:endParaRPr lang="it-IT" sz="2800" dirty="0"/>
          </a:p>
          <a:p>
            <a:pPr>
              <a:lnSpc>
                <a:spcPct val="100000"/>
              </a:lnSpc>
            </a:pPr>
            <a:r>
              <a:rPr lang="it-IT" sz="2800" dirty="0"/>
              <a:t>Vogliono la capacità di esplorare rapidamente i dati ingeriti grezzi prima di qualsiasi analisi preliminare dei dati.</a:t>
            </a:r>
            <a:endParaRPr lang="en-US" sz="2800" dirty="0"/>
          </a:p>
        </p:txBody>
      </p:sp>
      <p:pic>
        <p:nvPicPr>
          <p:cNvPr id="5" name="Graphic 4" descr="Application window">
            <a:extLst>
              <a:ext uri="{FF2B5EF4-FFF2-40B4-BE49-F238E27FC236}">
                <a16:creationId xmlns:a16="http://schemas.microsoft.com/office/drawing/2014/main" id="{8BF88304-B585-40B0-B9A9-749AAFC083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0856" y="4168980"/>
            <a:ext cx="2554224" cy="2554224"/>
          </a:xfrm>
          <a:prstGeom prst="rect">
            <a:avLst/>
          </a:prstGeom>
        </p:spPr>
      </p:pic>
    </p:spTree>
    <p:extLst>
      <p:ext uri="{BB962C8B-B14F-4D97-AF65-F5344CB8AC3E}">
        <p14:creationId xmlns:p14="http://schemas.microsoft.com/office/powerpoint/2010/main" val="1099029370"/>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D984DA0-6E05-4483-9781-6661D38DA8DA}"/>
              </a:ext>
            </a:extLst>
          </p:cNvPr>
          <p:cNvSpPr>
            <a:spLocks noGrp="1"/>
          </p:cNvSpPr>
          <p:nvPr>
            <p:ph type="title"/>
          </p:nvPr>
        </p:nvSpPr>
        <p:spPr/>
        <p:txBody>
          <a:bodyPr/>
          <a:lstStyle/>
          <a:p>
            <a:r>
              <a:rPr lang="en-US" dirty="0" err="1"/>
              <a:t>Situazione</a:t>
            </a:r>
            <a:r>
              <a:rPr lang="en-US" dirty="0"/>
              <a:t> del </a:t>
            </a:r>
            <a:r>
              <a:rPr lang="en-US" dirty="0" err="1"/>
              <a:t>cliente</a:t>
            </a:r>
            <a:r>
              <a:rPr lang="en-US" dirty="0"/>
              <a:t> - 5</a:t>
            </a:r>
          </a:p>
        </p:txBody>
      </p:sp>
      <p:sp>
        <p:nvSpPr>
          <p:cNvPr id="2" name="Text Placeholder 1">
            <a:extLst>
              <a:ext uri="{FF2B5EF4-FFF2-40B4-BE49-F238E27FC236}">
                <a16:creationId xmlns:a16="http://schemas.microsoft.com/office/drawing/2014/main" id="{70014F08-7FD5-45F1-B973-F4EB12097E59}"/>
              </a:ext>
            </a:extLst>
          </p:cNvPr>
          <p:cNvSpPr>
            <a:spLocks noGrp="1"/>
          </p:cNvSpPr>
          <p:nvPr>
            <p:ph type="body" sz="quarter" idx="10"/>
          </p:nvPr>
        </p:nvSpPr>
        <p:spPr>
          <a:xfrm>
            <a:off x="269240" y="1189177"/>
            <a:ext cx="10398760" cy="2942344"/>
          </a:xfrm>
        </p:spPr>
        <p:txBody>
          <a:bodyPr/>
          <a:lstStyle/>
          <a:p>
            <a:pPr>
              <a:lnSpc>
                <a:spcPct val="100000"/>
              </a:lnSpc>
            </a:pPr>
            <a:r>
              <a:rPr lang="it-IT" sz="2800" dirty="0"/>
              <a:t>Per portare in produzione l'intera operazione, la WWI vorrebbe creare una dashboard in cui possano vedere i loro KPI derivati ​​da dati storici e flussi di dati quasi in tempo reale.</a:t>
            </a:r>
          </a:p>
          <a:p>
            <a:pPr>
              <a:lnSpc>
                <a:spcPct val="100000"/>
              </a:lnSpc>
            </a:pPr>
            <a:endParaRPr lang="it-IT" sz="2800" dirty="0"/>
          </a:p>
          <a:p>
            <a:pPr>
              <a:lnSpc>
                <a:spcPct val="100000"/>
              </a:lnSpc>
            </a:pPr>
            <a:r>
              <a:rPr lang="it-IT" sz="2800" dirty="0"/>
              <a:t>Vogliono fornire consigli sui prodotti chiave al minuto generati con l'aiuto di modelli di apprendimento automatico.</a:t>
            </a:r>
            <a:endParaRPr lang="en-US" sz="2800" dirty="0"/>
          </a:p>
        </p:txBody>
      </p:sp>
      <p:pic>
        <p:nvPicPr>
          <p:cNvPr id="7" name="Graphic 6" descr="Statistics icon">
            <a:extLst>
              <a:ext uri="{FF2B5EF4-FFF2-40B4-BE49-F238E27FC236}">
                <a16:creationId xmlns:a16="http://schemas.microsoft.com/office/drawing/2014/main" id="{5340270E-0CC4-4292-AE42-BD0C772097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582912" y="4336000"/>
            <a:ext cx="2342168" cy="2342168"/>
          </a:xfrm>
          <a:prstGeom prst="rect">
            <a:avLst/>
          </a:prstGeom>
        </p:spPr>
      </p:pic>
    </p:spTree>
    <p:extLst>
      <p:ext uri="{BB962C8B-B14F-4D97-AF65-F5344CB8AC3E}">
        <p14:creationId xmlns:p14="http://schemas.microsoft.com/office/powerpoint/2010/main" val="273240237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rPr>
              <a:t>I </a:t>
            </a:r>
            <a:r>
              <a:rPr lang="en-US" sz="4900" dirty="0" err="1">
                <a:solidFill>
                  <a:schemeClr val="tx1"/>
                </a:solidFill>
              </a:rPr>
              <a:t>bisogni</a:t>
            </a:r>
            <a:r>
              <a:rPr lang="en-US" sz="4900" dirty="0">
                <a:solidFill>
                  <a:schemeClr val="tx1"/>
                </a:solidFill>
              </a:rPr>
              <a:t> del </a:t>
            </a:r>
            <a:r>
              <a:rPr lang="en-US" sz="4900" dirty="0" err="1">
                <a:solidFill>
                  <a:schemeClr val="tx1"/>
                </a:solidFill>
              </a:rPr>
              <a:t>cliente</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165519"/>
          </a:xfrm>
        </p:spPr>
        <p:txBody>
          <a:bodyPr>
            <a:normAutofit/>
          </a:bodyPr>
          <a:lstStyle/>
          <a:p>
            <a:pPr>
              <a:lnSpc>
                <a:spcPct val="100000"/>
              </a:lnSpc>
            </a:pPr>
            <a:r>
              <a:rPr lang="it-IT" sz="2800" dirty="0">
                <a:solidFill>
                  <a:schemeClr val="tx1"/>
                </a:solidFill>
              </a:rPr>
              <a:t>Ottieni informazioni di business utilizzando una combinazione di analisi storica, in tempo reale e predittiva.</a:t>
            </a:r>
          </a:p>
          <a:p>
            <a:pPr>
              <a:lnSpc>
                <a:spcPct val="100000"/>
              </a:lnSpc>
            </a:pPr>
            <a:r>
              <a:rPr lang="it-IT" sz="2800" dirty="0">
                <a:solidFill>
                  <a:schemeClr val="tx1"/>
                </a:solidFill>
              </a:rPr>
              <a:t>Avere un approccio unificato alla gestione di fonti di dati strutturate e non strutturate.</a:t>
            </a:r>
          </a:p>
          <a:p>
            <a:pPr>
              <a:lnSpc>
                <a:spcPct val="100000"/>
              </a:lnSpc>
            </a:pPr>
            <a:r>
              <a:rPr lang="it-IT" sz="2800" dirty="0">
                <a:solidFill>
                  <a:schemeClr val="tx1"/>
                </a:solidFill>
              </a:rPr>
              <a:t>Consentire ai data engineer e ai data scientist di eseguire query complesse su petabyte di dati operativi aziendali strutturati e non strutturati.</a:t>
            </a:r>
          </a:p>
          <a:p>
            <a:pPr>
              <a:lnSpc>
                <a:spcPct val="100000"/>
              </a:lnSpc>
            </a:pPr>
            <a:r>
              <a:rPr lang="it-IT" sz="2800" dirty="0">
                <a:solidFill>
                  <a:schemeClr val="tx1"/>
                </a:solidFill>
              </a:rPr>
              <a:t>Consentire agli analisti aziendali e ai team di data science / data engineering di condividere un'unica fonte di verità.</a:t>
            </a:r>
            <a:endParaRPr lang="en-US" sz="2800" dirty="0">
              <a:solidFill>
                <a:schemeClr val="tx1"/>
              </a:solidFill>
            </a:endParaRPr>
          </a:p>
        </p:txBody>
      </p:sp>
    </p:spTree>
    <p:extLst>
      <p:ext uri="{BB962C8B-B14F-4D97-AF65-F5344CB8AC3E}">
        <p14:creationId xmlns:p14="http://schemas.microsoft.com/office/powerpoint/2010/main" val="39232659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Azure Synapse Analytics</a:t>
            </a:r>
          </a:p>
        </p:txBody>
      </p:sp>
      <p:sp>
        <p:nvSpPr>
          <p:cNvPr id="9" name="TextBox 8">
            <a:extLst>
              <a:ext uri="{FF2B5EF4-FFF2-40B4-BE49-F238E27FC236}">
                <a16:creationId xmlns:a16="http://schemas.microsoft.com/office/drawing/2014/main" id="{0F86F9F9-39B5-4CE6-AF48-9ADAE40EA728}"/>
              </a:ext>
            </a:extLst>
          </p:cNvPr>
          <p:cNvSpPr txBox="1"/>
          <p:nvPr/>
        </p:nvSpPr>
        <p:spPr>
          <a:xfrm>
            <a:off x="375921" y="1189176"/>
            <a:ext cx="5181600" cy="5780044"/>
          </a:xfrm>
          <a:prstGeom prst="rect">
            <a:avLst/>
          </a:prstGeom>
          <a:noFill/>
        </p:spPr>
        <p:txBody>
          <a:bodyPr wrap="square" lIns="182880" tIns="146304" rIns="182880" bIns="146304" rtlCol="0">
            <a:spAutoFit/>
          </a:bodyPr>
          <a:lstStyle/>
          <a:p>
            <a:pPr>
              <a:lnSpc>
                <a:spcPct val="90000"/>
              </a:lnSpc>
              <a:spcAft>
                <a:spcPts val="600"/>
              </a:spcAft>
            </a:pPr>
            <a:r>
              <a:rPr lang="it-IT" sz="3600" dirty="0">
                <a:latin typeface="+mj-lt"/>
              </a:rPr>
              <a:t>Ora, con Azure Synapse Analytics, ottieni tutte queste (e molte altre) funzionalità sotto lo stesso tetto! </a:t>
            </a:r>
            <a:r>
              <a:rPr lang="it-IT" sz="3600" u="sng" dirty="0">
                <a:latin typeface="+mj-lt"/>
              </a:rPr>
              <a:t>Anche se SSAS non è incluso in Synapse per impostazione predefinita, puoi collegarlo come servizio esterno</a:t>
            </a:r>
            <a:r>
              <a:rPr lang="it-IT" sz="3600" dirty="0">
                <a:latin typeface="+mj-lt"/>
              </a:rPr>
              <a:t>.</a:t>
            </a:r>
            <a:endParaRPr lang="en-US" sz="2400" dirty="0">
              <a:latin typeface="Segoe UI Semilight" panose="020B0402040204020203" pitchFamily="34" charset="0"/>
              <a:cs typeface="Segoe UI Semilight" panose="020B0402040204020203" pitchFamily="34" charset="0"/>
            </a:endParaRPr>
          </a:p>
        </p:txBody>
      </p:sp>
      <p:pic>
        <p:nvPicPr>
          <p:cNvPr id="4" name="Immagine 3">
            <a:extLst>
              <a:ext uri="{FF2B5EF4-FFF2-40B4-BE49-F238E27FC236}">
                <a16:creationId xmlns:a16="http://schemas.microsoft.com/office/drawing/2014/main" id="{C9BE6975-9E1A-4175-AEA2-EE42009392B0}"/>
              </a:ext>
            </a:extLst>
          </p:cNvPr>
          <p:cNvPicPr>
            <a:picLocks noChangeAspect="1"/>
          </p:cNvPicPr>
          <p:nvPr/>
        </p:nvPicPr>
        <p:blipFill>
          <a:blip r:embed="rId3"/>
          <a:stretch>
            <a:fillRect/>
          </a:stretch>
        </p:blipFill>
        <p:spPr>
          <a:xfrm>
            <a:off x="5437687" y="1428610"/>
            <a:ext cx="6607228" cy="4000779"/>
          </a:xfrm>
          <a:prstGeom prst="rect">
            <a:avLst/>
          </a:prstGeom>
        </p:spPr>
      </p:pic>
    </p:spTree>
    <p:extLst>
      <p:ext uri="{BB962C8B-B14F-4D97-AF65-F5344CB8AC3E}">
        <p14:creationId xmlns:p14="http://schemas.microsoft.com/office/powerpoint/2010/main" val="8650887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err="1">
                <a:solidFill>
                  <a:schemeClr val="tx1"/>
                </a:solidFill>
              </a:rPr>
              <a:t>Esigenze</a:t>
            </a:r>
            <a:r>
              <a:rPr lang="en-US" sz="4900" dirty="0">
                <a:solidFill>
                  <a:schemeClr val="tx1"/>
                </a:solidFill>
              </a:rPr>
              <a:t> del </a:t>
            </a:r>
            <a:r>
              <a:rPr lang="en-US" sz="4900" dirty="0" err="1">
                <a:solidFill>
                  <a:schemeClr val="tx1"/>
                </a:solidFill>
              </a:rPr>
              <a:t>cliente</a:t>
            </a:r>
            <a:r>
              <a:rPr lang="en-US" sz="4900" dirty="0">
                <a:solidFill>
                  <a:schemeClr val="tx1"/>
                </a:solidFill>
              </a:rPr>
              <a:t> - 2</a:t>
            </a: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6"/>
            <a:ext cx="11653523" cy="5165519"/>
          </a:xfrm>
        </p:spPr>
        <p:txBody>
          <a:bodyPr>
            <a:normAutofit/>
          </a:bodyPr>
          <a:lstStyle/>
          <a:p>
            <a:pPr>
              <a:lnSpc>
                <a:spcPct val="100000"/>
              </a:lnSpc>
            </a:pPr>
            <a:r>
              <a:rPr lang="it-IT" sz="2800" dirty="0">
                <a:solidFill>
                  <a:schemeClr val="tx1"/>
                </a:solidFill>
              </a:rPr>
              <a:t>Ridurre al minimo il numero di servizi utilizzati per importare, trasformare, interrogare e archiviare i dati.</a:t>
            </a:r>
          </a:p>
          <a:p>
            <a:pPr>
              <a:lnSpc>
                <a:spcPct val="100000"/>
              </a:lnSpc>
            </a:pPr>
            <a:r>
              <a:rPr lang="it-IT" sz="2800" dirty="0">
                <a:solidFill>
                  <a:schemeClr val="tx1"/>
                </a:solidFill>
              </a:rPr>
              <a:t>Il lavoro all'interno di un unico ambiente collaborativo.</a:t>
            </a:r>
          </a:p>
          <a:p>
            <a:pPr>
              <a:lnSpc>
                <a:spcPct val="100000"/>
              </a:lnSpc>
            </a:pPr>
            <a:r>
              <a:rPr lang="it-IT" sz="2800" dirty="0">
                <a:solidFill>
                  <a:schemeClr val="tx1"/>
                </a:solidFill>
              </a:rPr>
              <a:t>Preoccupato per le prestazioni, deve assicurarsi nucleo si avvicina per le migliori prestazioni della soluzione sono ben compresi.</a:t>
            </a:r>
          </a:p>
          <a:p>
            <a:pPr>
              <a:lnSpc>
                <a:spcPct val="100000"/>
              </a:lnSpc>
            </a:pPr>
            <a:r>
              <a:rPr lang="it-IT" sz="2800" dirty="0">
                <a:solidFill>
                  <a:schemeClr val="tx1"/>
                </a:solidFill>
              </a:rPr>
              <a:t>Creare una soluzione che fornisce un modello di sicurezza coerente per tutti i componenti.</a:t>
            </a:r>
            <a:endParaRPr lang="en-US" sz="2800" dirty="0">
              <a:solidFill>
                <a:schemeClr val="tx1"/>
              </a:solidFill>
            </a:endParaRPr>
          </a:p>
        </p:txBody>
      </p:sp>
    </p:spTree>
    <p:extLst>
      <p:ext uri="{BB962C8B-B14F-4D97-AF65-F5344CB8AC3E}">
        <p14:creationId xmlns:p14="http://schemas.microsoft.com/office/powerpoint/2010/main" val="21409194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900" dirty="0">
                <a:solidFill>
                  <a:schemeClr val="tx1"/>
                </a:solidFill>
              </a:rPr>
              <a:t>Scenari </a:t>
            </a:r>
            <a:r>
              <a:rPr lang="en-US" sz="4900" dirty="0" err="1">
                <a:solidFill>
                  <a:schemeClr val="tx1"/>
                </a:solidFill>
              </a:rPr>
              <a:t>comuni</a:t>
            </a:r>
            <a:endParaRPr lang="en-US" sz="3236" dirty="0">
              <a:solidFill>
                <a:schemeClr val="tx1"/>
              </a:solidFill>
              <a:latin typeface="Segoe UI" panose="020B0502040204020203" pitchFamily="34" charset="0"/>
            </a:endParaRPr>
          </a:p>
        </p:txBody>
      </p:sp>
      <p:pic>
        <p:nvPicPr>
          <p:cNvPr id="7" name="Picture 6" descr="Overview of Azure Synapse Analytics features and capabilities. Showing how one solution provides the user experience with Azure Synapse Studio, a platform for processing data with SQL and Spark, and integrated management of the data lake.">
            <a:extLst>
              <a:ext uri="{FF2B5EF4-FFF2-40B4-BE49-F238E27FC236}">
                <a16:creationId xmlns:a16="http://schemas.microsoft.com/office/drawing/2014/main" id="{F7761FDD-1C22-494C-B895-4A02D9FDBEC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64962" y="1228813"/>
            <a:ext cx="10262076" cy="5202226"/>
          </a:xfrm>
          <a:prstGeom prst="rect">
            <a:avLst/>
          </a:prstGeom>
        </p:spPr>
      </p:pic>
    </p:spTree>
    <p:extLst>
      <p:ext uri="{BB962C8B-B14F-4D97-AF65-F5344CB8AC3E}">
        <p14:creationId xmlns:p14="http://schemas.microsoft.com/office/powerpoint/2010/main" val="3705119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012" y="289511"/>
            <a:ext cx="11655840" cy="899665"/>
          </a:xfrm>
        </p:spPr>
        <p:txBody>
          <a:bodyPr>
            <a:normAutofit/>
          </a:bodyPr>
          <a:lstStyle/>
          <a:p>
            <a:r>
              <a:rPr lang="it-IT" sz="4400" dirty="0">
                <a:solidFill>
                  <a:schemeClr val="tx1"/>
                </a:solidFill>
                <a:latin typeface="Segoe UI Light" panose="020B0502040204020203" pitchFamily="34" charset="0"/>
                <a:cs typeface="Segoe UI Light" panose="020B0502040204020203" pitchFamily="34" charset="0"/>
              </a:rPr>
              <a:t>Passaggio 2: progettare la soluzione</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62057" y="1741246"/>
            <a:ext cx="10652686" cy="2930033"/>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Risultato</a:t>
            </a:r>
          </a:p>
          <a:p>
            <a:pPr>
              <a:lnSpc>
                <a:spcPct val="90000"/>
              </a:lnSpc>
              <a:spcAft>
                <a:spcPts val="600"/>
              </a:spcAft>
            </a:pPr>
            <a:r>
              <a:rPr lang="it-IT" sz="2400" dirty="0">
                <a:latin typeface="Segoe UI Semilight" panose="020B0402040204020203" pitchFamily="34" charset="0"/>
                <a:cs typeface="Segoe UI Semilight" panose="020B0402040204020203" pitchFamily="34" charset="0"/>
              </a:rPr>
              <a:t>Progettare una soluzione e prepararsi a presentare la soluzione al pubblico di destinazione in un formato di conversazione di 15 minuti.</a:t>
            </a:r>
          </a:p>
          <a:p>
            <a:pPr>
              <a:lnSpc>
                <a:spcPct val="90000"/>
              </a:lnSpc>
              <a:spcAft>
                <a:spcPts val="600"/>
              </a:spcAft>
            </a:pPr>
            <a:endParaRPr lang="en-US" sz="2400" dirty="0"/>
          </a:p>
          <a:p>
            <a:pPr>
              <a:lnSpc>
                <a:spcPct val="90000"/>
              </a:lnSpc>
              <a:spcAft>
                <a:spcPts val="600"/>
              </a:spcAft>
            </a:pPr>
            <a:r>
              <a:rPr lang="en-US" sz="3600" dirty="0">
                <a:latin typeface="+mj-lt"/>
              </a:rPr>
              <a:t>Tempo</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60 </a:t>
            </a:r>
            <a:r>
              <a:rPr lang="en-US" sz="2400" dirty="0" err="1">
                <a:latin typeface="Segoe UI Semilight" panose="020B0402040204020203" pitchFamily="34" charset="0"/>
                <a:cs typeface="Segoe UI Semilight" panose="020B0402040204020203" pitchFamily="34" charset="0"/>
              </a:rPr>
              <a:t>minuti</a:t>
            </a:r>
            <a:endParaRPr lang="en-US" sz="2400" dirty="0">
              <a:latin typeface="Segoe UI Semilight" panose="020B0402040204020203" pitchFamily="34" charset="0"/>
              <a:cs typeface="Segoe UI Semilight" panose="020B0402040204020203" pitchFamily="34" charset="0"/>
            </a:endParaRPr>
          </a:p>
        </p:txBody>
      </p:sp>
      <p:graphicFrame>
        <p:nvGraphicFramePr>
          <p:cNvPr id="4" name="Table 3">
            <a:extLst>
              <a:ext uri="{FF2B5EF4-FFF2-40B4-BE49-F238E27FC236}">
                <a16:creationId xmlns:a16="http://schemas.microsoft.com/office/drawing/2014/main" id="{9FC7A5CD-D651-4072-A920-34F54BCBC3EF}"/>
              </a:ext>
            </a:extLst>
          </p:cNvPr>
          <p:cNvGraphicFramePr>
            <a:graphicFrameLocks noGrp="1"/>
          </p:cNvGraphicFramePr>
          <p:nvPr>
            <p:extLst>
              <p:ext uri="{D42A27DB-BD31-4B8C-83A1-F6EECF244321}">
                <p14:modId xmlns:p14="http://schemas.microsoft.com/office/powerpoint/2010/main" val="2769750821"/>
              </p:ext>
            </p:extLst>
          </p:nvPr>
        </p:nvGraphicFramePr>
        <p:xfrm>
          <a:off x="3095545" y="3791921"/>
          <a:ext cx="8040154" cy="2607818"/>
        </p:xfrm>
        <a:graphic>
          <a:graphicData uri="http://schemas.openxmlformats.org/drawingml/2006/table">
            <a:tbl>
              <a:tblPr firstRow="1" bandRow="1">
                <a:tableStyleId>{69CF1AB2-1976-4502-BF36-3FF5EA218861}</a:tableStyleId>
              </a:tblPr>
              <a:tblGrid>
                <a:gridCol w="1758700">
                  <a:extLst>
                    <a:ext uri="{9D8B030D-6E8A-4147-A177-3AD203B41FA5}">
                      <a16:colId xmlns:a16="http://schemas.microsoft.com/office/drawing/2014/main" val="20000"/>
                    </a:ext>
                  </a:extLst>
                </a:gridCol>
                <a:gridCol w="6281454">
                  <a:extLst>
                    <a:ext uri="{9D8B030D-6E8A-4147-A177-3AD203B41FA5}">
                      <a16:colId xmlns:a16="http://schemas.microsoft.com/office/drawing/2014/main" val="20001"/>
                    </a:ext>
                  </a:extLst>
                </a:gridCol>
              </a:tblGrid>
              <a:tr h="672348">
                <a:tc>
                  <a:txBody>
                    <a:bodyPr/>
                    <a:lstStyle/>
                    <a:p>
                      <a:r>
                        <a:rPr lang="en-US" sz="1300" b="1" i="1" dirty="0" err="1">
                          <a:latin typeface="Segoe UI" panose="020B0502040204020203" pitchFamily="34" charset="0"/>
                          <a:cs typeface="Segoe UI" panose="020B0502040204020203" pitchFamily="34" charset="0"/>
                        </a:rPr>
                        <a:t>Necessitaà</a:t>
                      </a:r>
                      <a:r>
                        <a:rPr lang="en-US" sz="1300" b="1" i="1" dirty="0">
                          <a:latin typeface="Segoe UI" panose="020B0502040204020203" pitchFamily="34" charset="0"/>
                          <a:cs typeface="Segoe UI" panose="020B0502040204020203" pitchFamily="34" charset="0"/>
                        </a:rPr>
                        <a:t> di business</a:t>
                      </a:r>
                      <a:endParaRPr lang="en-US" sz="1300" b="1" i="1" kern="1200" dirty="0">
                        <a:solidFill>
                          <a:schemeClr val="dk1"/>
                        </a:solidFill>
                        <a:latin typeface="Segoe UI" panose="020B0502040204020203" pitchFamily="34" charset="0"/>
                        <a:ea typeface="+mn-ea"/>
                        <a:cs typeface="Segoe UI" panose="020B0502040204020203" pitchFamily="34" charset="0"/>
                      </a:endParaRPr>
                    </a:p>
                    <a:p>
                      <a:r>
                        <a:rPr lang="en-US" sz="1300" b="0" i="0" dirty="0">
                          <a:latin typeface="Segoe UI" panose="020B0502040204020203" pitchFamily="34" charset="0"/>
                          <a:cs typeface="Segoe UI" panose="020B0502040204020203" pitchFamily="34" charset="0"/>
                        </a:rPr>
                        <a:t>(10 </a:t>
                      </a:r>
                      <a:r>
                        <a:rPr lang="en-US" sz="1300" b="0" i="0" dirty="0" err="1">
                          <a:latin typeface="Segoe UI" panose="020B0502040204020203" pitchFamily="34" charset="0"/>
                          <a:cs typeface="Segoe UI" panose="020B0502040204020203" pitchFamily="34" charset="0"/>
                        </a:rPr>
                        <a:t>minuti</a:t>
                      </a:r>
                      <a:r>
                        <a:rPr lang="en-US" sz="1300" b="0" i="0" dirty="0">
                          <a:latin typeface="Segoe UI" panose="020B0502040204020203" pitchFamily="34" charset="0"/>
                          <a:cs typeface="Segoe UI" panose="020B0502040204020203" pitchFamily="34" charset="0"/>
                        </a:rPr>
                        <a:t>)</a:t>
                      </a:r>
                      <a:br>
                        <a:rPr lang="en-US" sz="1300" b="0" i="0" dirty="0">
                          <a:latin typeface="Segoe UI" panose="020B0502040204020203" pitchFamily="34" charset="0"/>
                          <a:cs typeface="Segoe UI" panose="020B0502040204020203" pitchFamily="34" charset="0"/>
                        </a:rPr>
                      </a:br>
                      <a:endParaRPr lang="en-US" sz="1300" b="0" i="0" dirty="0">
                        <a:latin typeface="Segoe UI" panose="020B0502040204020203" pitchFamily="34" charset="0"/>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300" b="0" dirty="0">
                          <a:solidFill>
                            <a:schemeClr val="bg1"/>
                          </a:solidFill>
                          <a:latin typeface="Segoe UI" panose="020B0502040204020203" pitchFamily="34" charset="0"/>
                          <a:cs typeface="Segoe UI" panose="020B0502040204020203" pitchFamily="34" charset="0"/>
                        </a:rPr>
                        <a:t>Rispondi alle domande delineate nella guida ed elenca le risposte su una lavagna a fogli mobili</a:t>
                      </a:r>
                      <a:endParaRPr lang="en-US" sz="1300" b="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0"/>
                  </a:ext>
                </a:extLst>
              </a:tr>
              <a:tr h="672348">
                <a:tc>
                  <a:txBody>
                    <a:bodyPr/>
                    <a:lstStyle/>
                    <a:p>
                      <a:r>
                        <a:rPr lang="en-US" sz="1300" b="1" i="1" dirty="0" err="1">
                          <a:latin typeface="Segoe UI" panose="020B0502040204020203" pitchFamily="34" charset="0"/>
                          <a:cs typeface="Segoe UI" panose="020B0502040204020203" pitchFamily="34" charset="0"/>
                        </a:rPr>
                        <a:t>Progettare</a:t>
                      </a:r>
                      <a:endParaRPr lang="en-US" sz="1300" b="1" i="1" dirty="0">
                        <a:latin typeface="Segoe UI" panose="020B0502040204020203" pitchFamily="34" charset="0"/>
                        <a:cs typeface="Segoe UI" panose="020B0502040204020203" pitchFamily="34" charset="0"/>
                      </a:endParaRPr>
                    </a:p>
                    <a:p>
                      <a:pPr marL="0" algn="l" defTabSz="932742" rtl="0" eaLnBrk="1" latinLnBrk="0" hangingPunct="1"/>
                      <a:r>
                        <a:rPr lang="en-US" sz="1300" b="0" i="0" kern="1200" dirty="0">
                          <a:solidFill>
                            <a:schemeClr val="dk1"/>
                          </a:solidFill>
                          <a:latin typeface="Segoe UI" panose="020B0502040204020203" pitchFamily="34" charset="0"/>
                          <a:ea typeface="+mn-ea"/>
                          <a:cs typeface="Segoe UI" panose="020B0502040204020203" pitchFamily="34" charset="0"/>
                        </a:rPr>
                        <a:t>(35 </a:t>
                      </a:r>
                      <a:r>
                        <a:rPr lang="en-US" sz="1300" b="0" i="0" kern="1200" dirty="0" err="1">
                          <a:solidFill>
                            <a:schemeClr val="dk1"/>
                          </a:solidFill>
                          <a:latin typeface="Segoe UI" panose="020B0502040204020203" pitchFamily="34" charset="0"/>
                          <a:ea typeface="+mn-ea"/>
                          <a:cs typeface="Segoe UI" panose="020B0502040204020203" pitchFamily="34" charset="0"/>
                        </a:rPr>
                        <a:t>minuti</a:t>
                      </a:r>
                      <a:r>
                        <a:rPr lang="en-US" sz="1300" b="0" i="0" kern="1200" dirty="0">
                          <a:solidFill>
                            <a:schemeClr val="dk1"/>
                          </a:solidFill>
                          <a:latin typeface="Segoe UI" panose="020B0502040204020203" pitchFamily="34" charset="0"/>
                          <a:ea typeface="+mn-ea"/>
                          <a:cs typeface="Segoe UI" panose="020B0502040204020203" pitchFamily="34" charset="0"/>
                        </a:rPr>
                        <a:t>)</a:t>
                      </a:r>
                      <a:br>
                        <a:rPr lang="en-US" sz="1300" b="0" i="0" kern="1200" dirty="0">
                          <a:solidFill>
                            <a:schemeClr val="dk1"/>
                          </a:solidFill>
                          <a:latin typeface="Segoe UI" panose="020B0502040204020203" pitchFamily="34" charset="0"/>
                          <a:ea typeface="+mn-ea"/>
                          <a:cs typeface="Segoe UI" panose="020B0502040204020203" pitchFamily="34" charset="0"/>
                        </a:rPr>
                      </a:br>
                      <a:endParaRPr lang="en-US" sz="1300" b="0" i="0" kern="1200" dirty="0">
                        <a:solidFill>
                          <a:schemeClr val="dk1"/>
                        </a:solidFill>
                        <a:latin typeface="Segoe UI" panose="020B0502040204020203" pitchFamily="34" charset="0"/>
                        <a:ea typeface="+mn-ea"/>
                        <a:cs typeface="Segoe UI" panose="020B0502040204020203" pitchFamily="34" charset="0"/>
                      </a:endParaRPr>
                    </a:p>
                  </a:txBody>
                  <a:tcPr marL="67235" marR="67235" marT="33617" marB="33617"/>
                </a:tc>
                <a:tc>
                  <a:txBody>
                    <a:bodyPr/>
                    <a:lstStyle/>
                    <a:p>
                      <a:pPr marL="285750" marR="0" indent="-285750" algn="l" defTabSz="932742" rtl="0" eaLnBrk="1" fontAlgn="auto" latinLnBrk="0" hangingPunct="1">
                        <a:lnSpc>
                          <a:spcPct val="100000"/>
                        </a:lnSpc>
                        <a:spcBef>
                          <a:spcPts val="0"/>
                        </a:spcBef>
                        <a:spcAft>
                          <a:spcPts val="0"/>
                        </a:spcAft>
                        <a:buClrTx/>
                        <a:buSzTx/>
                        <a:buFont typeface="Arial" panose="020B0604020202020204" pitchFamily="34" charset="0"/>
                        <a:buChar char="•"/>
                        <a:tabLst/>
                        <a:defRPr/>
                      </a:pPr>
                      <a:r>
                        <a:rPr lang="it-IT" sz="1300" kern="1200" baseline="0" dirty="0">
                          <a:solidFill>
                            <a:schemeClr val="bg1"/>
                          </a:solidFill>
                          <a:latin typeface="Segoe UI" panose="020B0502040204020203" pitchFamily="34" charset="0"/>
                          <a:ea typeface="+mn-ea"/>
                          <a:cs typeface="Segoe UI" panose="020B0502040204020203" pitchFamily="34" charset="0"/>
                        </a:rPr>
                        <a:t>Progettare una soluzione per tutti i requisiti dichiarati che il tempo lo consente. Mostra la soluzione su una lavagna a fogli mobili</a:t>
                      </a: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1"/>
                  </a:ext>
                </a:extLst>
              </a:tr>
              <a:tr h="1075756">
                <a:tc>
                  <a:txBody>
                    <a:bodyPr/>
                    <a:lstStyle/>
                    <a:p>
                      <a:r>
                        <a:rPr lang="en-US" sz="1300" b="1" i="1" dirty="0" err="1">
                          <a:latin typeface="Segoe UI" panose="020B0502040204020203" pitchFamily="34" charset="0"/>
                          <a:cs typeface="Segoe UI" panose="020B0502040204020203" pitchFamily="34" charset="0"/>
                        </a:rPr>
                        <a:t>Preparare</a:t>
                      </a:r>
                      <a:endParaRPr lang="en-US" sz="1300" b="1" i="1" dirty="0">
                        <a:latin typeface="Segoe UI" panose="020B0502040204020203" pitchFamily="34" charset="0"/>
                        <a:cs typeface="Segoe UI" panose="020B0502040204020203" pitchFamily="34" charset="0"/>
                      </a:endParaRPr>
                    </a:p>
                    <a:p>
                      <a:pPr marL="0" marR="0" indent="0" algn="l" defTabSz="932742" rtl="0" eaLnBrk="1" fontAlgn="auto" latinLnBrk="0" hangingPunct="1">
                        <a:lnSpc>
                          <a:spcPct val="100000"/>
                        </a:lnSpc>
                        <a:spcBef>
                          <a:spcPts val="0"/>
                        </a:spcBef>
                        <a:spcAft>
                          <a:spcPts val="0"/>
                        </a:spcAft>
                        <a:buClrTx/>
                        <a:buSzTx/>
                        <a:buFontTx/>
                        <a:buNone/>
                        <a:tabLst/>
                        <a:defRPr/>
                      </a:pPr>
                      <a:r>
                        <a:rPr lang="en-US" sz="1300" b="0" i="0" kern="1200" dirty="0">
                          <a:solidFill>
                            <a:schemeClr val="dk1"/>
                          </a:solidFill>
                          <a:latin typeface="Segoe UI" panose="020B0502040204020203" pitchFamily="34" charset="0"/>
                          <a:ea typeface="+mn-ea"/>
                          <a:cs typeface="Segoe UI" panose="020B0502040204020203" pitchFamily="34" charset="0"/>
                        </a:rPr>
                        <a:t>(15 </a:t>
                      </a:r>
                      <a:r>
                        <a:rPr lang="en-US" sz="1300" b="0" i="0" kern="1200" dirty="0" err="1">
                          <a:solidFill>
                            <a:schemeClr val="dk1"/>
                          </a:solidFill>
                          <a:latin typeface="Segoe UI" panose="020B0502040204020203" pitchFamily="34" charset="0"/>
                          <a:ea typeface="+mn-ea"/>
                          <a:cs typeface="Segoe UI" panose="020B0502040204020203" pitchFamily="34" charset="0"/>
                        </a:rPr>
                        <a:t>minuti</a:t>
                      </a:r>
                      <a:r>
                        <a:rPr lang="en-US" sz="1300" b="0" i="0" kern="1200" dirty="0">
                          <a:solidFill>
                            <a:schemeClr val="dk1"/>
                          </a:solidFill>
                          <a:latin typeface="Segoe UI" panose="020B0502040204020203" pitchFamily="34" charset="0"/>
                          <a:ea typeface="+mn-ea"/>
                          <a:cs typeface="Segoe UI" panose="020B0502040204020203" pitchFamily="34" charset="0"/>
                        </a:rPr>
                        <a:t>)</a:t>
                      </a:r>
                    </a:p>
                    <a:p>
                      <a:endParaRPr lang="en-US" sz="1300" b="1" i="1" dirty="0">
                        <a:latin typeface="Segoe UI" panose="020B0502040204020203" pitchFamily="34" charset="0"/>
                        <a:cs typeface="Segoe UI" panose="020B0502040204020203" pitchFamily="34" charset="0"/>
                      </a:endParaRPr>
                    </a:p>
                  </a:txBody>
                  <a:tcPr marL="67235" marR="67235" marT="33617" marB="33617"/>
                </a:tc>
                <a:tc>
                  <a:txBody>
                    <a:bodyPr/>
                    <a:lstStyle/>
                    <a:p>
                      <a:pPr marL="285750" lvl="0" indent="-285750">
                        <a:buFont typeface="Arial" panose="020B0604020202020204" pitchFamily="34" charset="0"/>
                        <a:buChar char="•"/>
                      </a:pPr>
                      <a:r>
                        <a:rPr lang="it-IT" sz="1300" dirty="0">
                          <a:latin typeface="Segoe UI" panose="020B0502040204020203" pitchFamily="34" charset="0"/>
                          <a:cs typeface="Segoe UI" panose="020B0502040204020203" pitchFamily="34" charset="0"/>
                        </a:rPr>
                        <a:t>Identificare eventuali esigenze del cliente che non vengono affrontate con la soluzione proposta</a:t>
                      </a:r>
                    </a:p>
                    <a:p>
                      <a:pPr marL="285750" lvl="0" indent="-285750">
                        <a:buFont typeface="Arial" panose="020B0604020202020204" pitchFamily="34" charset="0"/>
                        <a:buChar char="•"/>
                      </a:pPr>
                      <a:r>
                        <a:rPr lang="it-IT" sz="1300" dirty="0">
                          <a:latin typeface="Segoe UI" panose="020B0502040204020203" pitchFamily="34" charset="0"/>
                          <a:cs typeface="Segoe UI" panose="020B0502040204020203" pitchFamily="34" charset="0"/>
                        </a:rPr>
                        <a:t>Identifica i vantaggi della tua soluzione</a:t>
                      </a:r>
                    </a:p>
                    <a:p>
                      <a:pPr marL="285750" lvl="0" indent="-285750">
                        <a:buFont typeface="Arial" panose="020B0604020202020204" pitchFamily="34" charset="0"/>
                        <a:buChar char="•"/>
                      </a:pPr>
                      <a:r>
                        <a:rPr lang="it-IT" sz="1300" dirty="0">
                          <a:latin typeface="Segoe UI" panose="020B0502040204020203" pitchFamily="34" charset="0"/>
                          <a:cs typeface="Segoe UI" panose="020B0502040204020203" pitchFamily="34" charset="0"/>
                        </a:rPr>
                        <a:t>Determina come risponderai alle obiezioni del cliente</a:t>
                      </a:r>
                    </a:p>
                    <a:p>
                      <a:pPr marL="285750" lvl="0" indent="-285750">
                        <a:buFont typeface="Arial" panose="020B0604020202020204" pitchFamily="34" charset="0"/>
                        <a:buChar char="•"/>
                      </a:pPr>
                      <a:r>
                        <a:rPr lang="it-IT" sz="1300" dirty="0">
                          <a:latin typeface="Segoe UI" panose="020B0502040204020203" pitchFamily="34" charset="0"/>
                          <a:cs typeface="Segoe UI" panose="020B0502040204020203" pitchFamily="34" charset="0"/>
                        </a:rPr>
                        <a:t>Preparare una presentazione di 15 minuti al cliente</a:t>
                      </a:r>
                      <a:endParaRPr lang="en-US" sz="1300" dirty="0">
                        <a:latin typeface="Segoe UI" panose="020B0502040204020203" pitchFamily="34" charset="0"/>
                        <a:cs typeface="Segoe UI" panose="020B0502040204020203" pitchFamily="34" charset="0"/>
                      </a:endParaRPr>
                    </a:p>
                  </a:txBody>
                  <a:tcPr marL="67235" marR="67235" marT="33617" marB="33617"/>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458138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Step 3: Present the solution</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062166"/>
            <a:ext cx="10229103" cy="5838521"/>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Present a solution to the target customer in a 15-minute chalk-talk format </a:t>
            </a:r>
            <a:endParaRPr lang="en-US" sz="3600" dirty="0">
              <a:latin typeface="+mj-lt"/>
            </a:endParaRP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30 minutes (15 minutes for each team to present and receive feedback) </a:t>
            </a:r>
          </a:p>
          <a:p>
            <a:pPr>
              <a:lnSpc>
                <a:spcPct val="90000"/>
              </a:lnSpc>
              <a:spcAft>
                <a:spcPts val="600"/>
              </a:spcAft>
            </a:pPr>
            <a:endParaRPr lang="en-US" sz="2400" dirty="0">
              <a:latin typeface="+mj-lt"/>
            </a:endParaRPr>
          </a:p>
          <a:p>
            <a:pPr>
              <a:lnSpc>
                <a:spcPct val="90000"/>
              </a:lnSpc>
              <a:spcAft>
                <a:spcPts val="600"/>
              </a:spcAft>
            </a:pPr>
            <a:r>
              <a:rPr lang="en-US" sz="3600" dirty="0">
                <a:latin typeface="+mj-lt"/>
              </a:rPr>
              <a:t>Directions</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Pair with another table</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One table is the Microsoft team and the other table is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presents their proposed solution to the customer</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asks one of the objections from the list of objections in the case study</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Microsoft team responds to the objection</a:t>
            </a:r>
          </a:p>
          <a:p>
            <a:pPr marL="342900" lvl="0" indent="-342900">
              <a:buFont typeface="Arial" panose="020B0604020202020204" pitchFamily="34" charset="0"/>
              <a:buChar char="•"/>
            </a:pPr>
            <a:r>
              <a:rPr lang="en-US" sz="2000" dirty="0">
                <a:latin typeface="Segoe UI Semilight" panose="020B0402040204020203" pitchFamily="34" charset="0"/>
                <a:cs typeface="Segoe UI Semilight" panose="020B0402040204020203" pitchFamily="34" charset="0"/>
              </a:rPr>
              <a:t>The customer team gives feedback to the Microsoft team</a:t>
            </a:r>
            <a:endParaRPr lang="en-US" sz="2000" strike="sngStrike" dirty="0">
              <a:latin typeface="Segoe UI Semilight" panose="020B0402040204020203" pitchFamily="34" charset="0"/>
              <a:cs typeface="Segoe UI Semilight" panose="020B0402040204020203" pitchFamily="34" charset="0"/>
            </a:endParaRPr>
          </a:p>
          <a:p>
            <a:pPr>
              <a:lnSpc>
                <a:spcPct val="90000"/>
              </a:lnSpc>
              <a:spcAft>
                <a:spcPts val="600"/>
              </a:spcAft>
            </a:pP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864226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Wrap-up</a:t>
            </a:r>
          </a:p>
        </p:txBody>
      </p:sp>
      <p:sp>
        <p:nvSpPr>
          <p:cNvPr id="9" name="TextBox 8">
            <a:extLst>
              <a:ext uri="{FF2B5EF4-FFF2-40B4-BE49-F238E27FC236}">
                <a16:creationId xmlns:a16="http://schemas.microsoft.com/office/drawing/2014/main" id="{0F86F9F9-39B5-4CE6-AF48-9ADAE40EA728}"/>
              </a:ext>
            </a:extLst>
          </p:cNvPr>
          <p:cNvSpPr txBox="1"/>
          <p:nvPr/>
        </p:nvSpPr>
        <p:spPr>
          <a:xfrm>
            <a:off x="340285" y="1741246"/>
            <a:ext cx="7247965" cy="3006977"/>
          </a:xfrm>
          <a:prstGeom prst="rect">
            <a:avLst/>
          </a:prstGeom>
          <a:noFill/>
        </p:spPr>
        <p:txBody>
          <a:bodyPr wrap="square" lIns="182880" tIns="146304" rIns="182880" bIns="146304" rtlCol="0">
            <a:spAutoFit/>
          </a:bodyPr>
          <a:lstStyle/>
          <a:p>
            <a:pPr>
              <a:lnSpc>
                <a:spcPct val="90000"/>
              </a:lnSpc>
              <a:spcAft>
                <a:spcPts val="600"/>
              </a:spcAft>
            </a:pPr>
            <a:r>
              <a:rPr lang="en-US" sz="3600" dirty="0">
                <a:latin typeface="+mj-lt"/>
              </a:rPr>
              <a:t>Outcome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the preferred solution for the case study.</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Identify solutions designed by other teams.</a:t>
            </a:r>
          </a:p>
          <a:p>
            <a:pPr>
              <a:lnSpc>
                <a:spcPct val="90000"/>
              </a:lnSpc>
              <a:spcAft>
                <a:spcPts val="600"/>
              </a:spcAft>
            </a:pPr>
            <a:endParaRPr lang="en-US" sz="2400" dirty="0"/>
          </a:p>
          <a:p>
            <a:pPr>
              <a:lnSpc>
                <a:spcPct val="90000"/>
              </a:lnSpc>
              <a:spcAft>
                <a:spcPts val="600"/>
              </a:spcAft>
            </a:pPr>
            <a:r>
              <a:rPr lang="en-US" sz="3600" dirty="0">
                <a:latin typeface="+mj-lt"/>
              </a:rPr>
              <a:t>Timeframe</a:t>
            </a:r>
          </a:p>
          <a:p>
            <a:pPr>
              <a:lnSpc>
                <a:spcPct val="90000"/>
              </a:lnSpc>
              <a:spcAft>
                <a:spcPts val="600"/>
              </a:spcAft>
            </a:pPr>
            <a:r>
              <a:rPr lang="en-US" sz="2400" dirty="0">
                <a:latin typeface="Segoe UI Semilight" panose="020B0402040204020203" pitchFamily="34" charset="0"/>
                <a:cs typeface="Segoe UI Semilight" panose="020B0402040204020203" pitchFamily="34" charset="0"/>
              </a:rPr>
              <a:t>15 minutes</a:t>
            </a:r>
          </a:p>
        </p:txBody>
      </p:sp>
    </p:spTree>
    <p:extLst>
      <p:ext uri="{BB962C8B-B14F-4D97-AF65-F5344CB8AC3E}">
        <p14:creationId xmlns:p14="http://schemas.microsoft.com/office/powerpoint/2010/main" val="4239998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target audience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6" name="Content Placeholder 2">
            <a:extLst>
              <a:ext uri="{FF2B5EF4-FFF2-40B4-BE49-F238E27FC236}">
                <a16:creationId xmlns:a16="http://schemas.microsoft.com/office/drawing/2014/main" id="{4D4ACB14-D89A-411C-BD4E-3F4960E0CD86}"/>
              </a:ext>
            </a:extLst>
          </p:cNvPr>
          <p:cNvSpPr>
            <a:spLocks noGrp="1"/>
          </p:cNvSpPr>
          <p:nvPr>
            <p:ph type="body" sz="quarter" idx="10"/>
          </p:nvPr>
        </p:nvSpPr>
        <p:spPr>
          <a:xfrm>
            <a:off x="269239" y="1189176"/>
            <a:ext cx="11653523" cy="4335643"/>
          </a:xfrm>
        </p:spPr>
        <p:txBody>
          <a:bodyPr>
            <a:normAutofit fontScale="92500" lnSpcReduction="20000"/>
          </a:bodyPr>
          <a:lstStyle/>
          <a:p>
            <a:pPr lvl="1">
              <a:lnSpc>
                <a:spcPct val="110000"/>
              </a:lnSpc>
            </a:pPr>
            <a:r>
              <a:rPr lang="en-US" sz="2800" dirty="0">
                <a:solidFill>
                  <a:schemeClr val="tx1"/>
                </a:solidFill>
                <a:latin typeface="Segoe UI Semilight" panose="020B0402040204020203" pitchFamily="34" charset="0"/>
                <a:cs typeface="Segoe UI Semilight" panose="020B0402040204020203" pitchFamily="34" charset="0"/>
              </a:rPr>
              <a:t>Peter Guerin, Chief Technical Officer (CTO), Wide World Importers.</a:t>
            </a:r>
          </a:p>
          <a:p>
            <a:pPr lvl="1">
              <a:lnSpc>
                <a:spcPct val="110000"/>
              </a:lnSpc>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latin typeface="Segoe UI Semilight" panose="020B0402040204020203" pitchFamily="34" charset="0"/>
                <a:cs typeface="Segoe UI Semilight" panose="020B0402040204020203" pitchFamily="34" charset="0"/>
              </a:rPr>
              <a:t>The primary audience is business decision makers and technology decision makers.</a:t>
            </a:r>
          </a:p>
          <a:p>
            <a:pPr lvl="1">
              <a:lnSpc>
                <a:spcPct val="110000"/>
              </a:lnSpc>
            </a:pPr>
            <a:endParaRPr lang="en-US" sz="2800" dirty="0">
              <a:solidFill>
                <a:schemeClr val="tx1"/>
              </a:solidFill>
              <a:latin typeface="Segoe UI Semilight" panose="020B0402040204020203" pitchFamily="34" charset="0"/>
              <a:cs typeface="Segoe UI Semilight" panose="020B0402040204020203" pitchFamily="34" charset="0"/>
            </a:endParaRPr>
          </a:p>
          <a:p>
            <a:pPr lvl="1">
              <a:lnSpc>
                <a:spcPct val="110000"/>
              </a:lnSpc>
            </a:pPr>
            <a:r>
              <a:rPr lang="en-US" sz="2800" dirty="0">
                <a:solidFill>
                  <a:schemeClr val="tx1"/>
                </a:solidFill>
                <a:latin typeface="Segoe UI Semilight" panose="020B0402040204020203" pitchFamily="34" charset="0"/>
                <a:cs typeface="Segoe UI Semilight" panose="020B0402040204020203" pitchFamily="34" charset="0"/>
              </a:rPr>
              <a:t>Usually, we talk to the infrastructure managers who report to the chief information officers (CIOs), or to application sponsors (like a Vice President [VP] Line of Business [LOB], or Chief Marketing Officer), or to those that represent the business unit IT or developers that report to application sponsors.</a:t>
            </a:r>
            <a:endParaRPr lang="en-US" sz="2800" dirty="0">
              <a:solidFill>
                <a:schemeClr val="tx1"/>
              </a:solidFill>
            </a:endParaRPr>
          </a:p>
        </p:txBody>
      </p:sp>
      <p:pic>
        <p:nvPicPr>
          <p:cNvPr id="7" name="Picture 6" descr="An icon showing a group of people around a circular table.&#10;">
            <a:extLst>
              <a:ext uri="{FF2B5EF4-FFF2-40B4-BE49-F238E27FC236}">
                <a16:creationId xmlns:a16="http://schemas.microsoft.com/office/drawing/2014/main" id="{F10FCCC4-C9D9-4F5B-B8B3-74AF68286FAC}"/>
              </a:ext>
            </a:extLst>
          </p:cNvPr>
          <p:cNvPicPr>
            <a:picLocks noChangeAspect="1"/>
          </p:cNvPicPr>
          <p:nvPr/>
        </p:nvPicPr>
        <p:blipFill>
          <a:blip r:embed="rId3"/>
          <a:stretch>
            <a:fillRect/>
          </a:stretch>
        </p:blipFill>
        <p:spPr>
          <a:xfrm>
            <a:off x="4882791" y="4805310"/>
            <a:ext cx="2426418" cy="2426418"/>
          </a:xfrm>
          <a:prstGeom prst="rect">
            <a:avLst/>
          </a:prstGeom>
        </p:spPr>
      </p:pic>
    </p:spTree>
    <p:extLst>
      <p:ext uri="{BB962C8B-B14F-4D97-AF65-F5344CB8AC3E}">
        <p14:creationId xmlns:p14="http://schemas.microsoft.com/office/powerpoint/2010/main" val="586155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Cold Path</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9" name="Picture 8" descr="Diagram of the cold path as described in the speaker notes.">
            <a:extLst>
              <a:ext uri="{FF2B5EF4-FFF2-40B4-BE49-F238E27FC236}">
                <a16:creationId xmlns:a16="http://schemas.microsoft.com/office/drawing/2014/main" id="{A6C40F34-5393-4FB3-AA5C-EDD5B6B783A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92188" y="1205168"/>
            <a:ext cx="9926608" cy="5275992"/>
          </a:xfrm>
          <a:prstGeom prst="rect">
            <a:avLst/>
          </a:prstGeom>
        </p:spPr>
      </p:pic>
    </p:spTree>
    <p:extLst>
      <p:ext uri="{BB962C8B-B14F-4D97-AF65-F5344CB8AC3E}">
        <p14:creationId xmlns:p14="http://schemas.microsoft.com/office/powerpoint/2010/main" val="2547985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Hot Path</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3" name="Picture 2" descr="Diagram of the hot path as described in the speaker notes.">
            <a:extLst>
              <a:ext uri="{FF2B5EF4-FFF2-40B4-BE49-F238E27FC236}">
                <a16:creationId xmlns:a16="http://schemas.microsoft.com/office/drawing/2014/main" id="{7F6CF8AC-7212-4F8C-A1F4-BD3B9334C23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38200" y="1244688"/>
            <a:ext cx="10515600" cy="5242026"/>
          </a:xfrm>
          <a:prstGeom prst="rect">
            <a:avLst/>
          </a:prstGeom>
        </p:spPr>
      </p:pic>
    </p:spTree>
    <p:extLst>
      <p:ext uri="{BB962C8B-B14F-4D97-AF65-F5344CB8AC3E}">
        <p14:creationId xmlns:p14="http://schemas.microsoft.com/office/powerpoint/2010/main" val="4039753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solution – Machine Learning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pic>
        <p:nvPicPr>
          <p:cNvPr id="6" name="Picture 5" descr="Diagram of the machine learning approach as described in the speaker notes.">
            <a:extLst>
              <a:ext uri="{FF2B5EF4-FFF2-40B4-BE49-F238E27FC236}">
                <a16:creationId xmlns:a16="http://schemas.microsoft.com/office/drawing/2014/main" id="{0B073527-11B4-4999-AED7-2169F680941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136161" y="1378269"/>
            <a:ext cx="7791610" cy="5026124"/>
          </a:xfrm>
          <a:prstGeom prst="rect">
            <a:avLst/>
          </a:prstGeom>
        </p:spPr>
      </p:pic>
    </p:spTree>
    <p:extLst>
      <p:ext uri="{BB962C8B-B14F-4D97-AF65-F5344CB8AC3E}">
        <p14:creationId xmlns:p14="http://schemas.microsoft.com/office/powerpoint/2010/main" val="527418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p:txBody>
          <a:bodyPr/>
          <a:lstStyle/>
          <a:p>
            <a:r>
              <a:rPr lang="en-US" dirty="0"/>
              <a:t>Preferred solution – Ingest and Store</a:t>
            </a:r>
          </a:p>
        </p:txBody>
      </p:sp>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9239" y="1189177"/>
            <a:ext cx="11653523" cy="3200876"/>
          </a:xfrm>
        </p:spPr>
        <p:txBody>
          <a:bodyPr/>
          <a:lstStyle/>
          <a:p>
            <a:pPr>
              <a:lnSpc>
                <a:spcPct val="100000"/>
              </a:lnSpc>
            </a:pPr>
            <a:r>
              <a:rPr lang="en-US" sz="2800" dirty="0"/>
              <a:t>Ingest flat file data into Azure Storage (Azure Data Lake Store Gen2) </a:t>
            </a:r>
          </a:p>
          <a:p>
            <a:pPr>
              <a:lnSpc>
                <a:spcPct val="100000"/>
              </a:lnSpc>
            </a:pPr>
            <a:r>
              <a:rPr lang="en-US" sz="2800" dirty="0"/>
              <a:t>Load from flat file as relational tables within the data warehouse</a:t>
            </a:r>
          </a:p>
          <a:p>
            <a:pPr>
              <a:lnSpc>
                <a:spcPct val="100000"/>
              </a:lnSpc>
            </a:pPr>
            <a:r>
              <a:rPr lang="en-US" sz="2800" dirty="0"/>
              <a:t>Separate storage accounts for each environment: dev, test, &amp; production.</a:t>
            </a:r>
          </a:p>
          <a:p>
            <a:pPr>
              <a:lnSpc>
                <a:spcPct val="100000"/>
              </a:lnSpc>
            </a:pPr>
            <a:r>
              <a:rPr lang="en-US" sz="2800" dirty="0"/>
              <a:t>Use a common folder structure to organize data by degree of refinement. </a:t>
            </a:r>
          </a:p>
          <a:p>
            <a:pPr>
              <a:lnSpc>
                <a:spcPct val="100000"/>
              </a:lnSpc>
            </a:pPr>
            <a:r>
              <a:rPr lang="en-US" sz="2800" dirty="0"/>
              <a:t>Azure Synapse Analytics supports CSV, Parquet, ORC, and JSON formats.</a:t>
            </a:r>
          </a:p>
          <a:p>
            <a:pPr>
              <a:lnSpc>
                <a:spcPct val="100000"/>
              </a:lnSpc>
            </a:pPr>
            <a:r>
              <a:rPr lang="en-US" sz="2800" dirty="0"/>
              <a:t>Ingest streaming data via Event Hub or IoT Hub.</a:t>
            </a:r>
          </a:p>
        </p:txBody>
      </p:sp>
    </p:spTree>
    <p:extLst>
      <p:ext uri="{BB962C8B-B14F-4D97-AF65-F5344CB8AC3E}">
        <p14:creationId xmlns:p14="http://schemas.microsoft.com/office/powerpoint/2010/main" val="32917506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Azure Synapse Analytics</a:t>
            </a:r>
          </a:p>
        </p:txBody>
      </p:sp>
      <p:sp>
        <p:nvSpPr>
          <p:cNvPr id="9" name="TextBox 8">
            <a:extLst>
              <a:ext uri="{FF2B5EF4-FFF2-40B4-BE49-F238E27FC236}">
                <a16:creationId xmlns:a16="http://schemas.microsoft.com/office/drawing/2014/main" id="{0F86F9F9-39B5-4CE6-AF48-9ADAE40EA728}"/>
              </a:ext>
            </a:extLst>
          </p:cNvPr>
          <p:cNvSpPr txBox="1"/>
          <p:nvPr/>
        </p:nvSpPr>
        <p:spPr>
          <a:xfrm>
            <a:off x="375920" y="1189176"/>
            <a:ext cx="11655839" cy="5743111"/>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it-IT" sz="3600" dirty="0">
                <a:latin typeface="+mj-lt"/>
              </a:rPr>
              <a:t>Synapse può importare dati da più fonti diverse</a:t>
            </a:r>
          </a:p>
          <a:p>
            <a:pPr marL="571500" indent="-571500">
              <a:lnSpc>
                <a:spcPct val="90000"/>
              </a:lnSpc>
              <a:spcAft>
                <a:spcPts val="600"/>
              </a:spcAft>
              <a:buFont typeface="Arial" panose="020B0604020202020204" pitchFamily="34" charset="0"/>
              <a:buChar char="•"/>
            </a:pPr>
            <a:r>
              <a:rPr lang="it-IT" sz="3600" dirty="0">
                <a:latin typeface="+mj-lt"/>
              </a:rPr>
              <a:t>Synapse può trasformare i dati prima di servirli</a:t>
            </a:r>
          </a:p>
          <a:p>
            <a:pPr marL="571500" indent="-571500">
              <a:lnSpc>
                <a:spcPct val="90000"/>
              </a:lnSpc>
              <a:spcAft>
                <a:spcPts val="600"/>
              </a:spcAft>
              <a:buFont typeface="Arial" panose="020B0604020202020204" pitchFamily="34" charset="0"/>
              <a:buChar char="•"/>
            </a:pPr>
            <a:r>
              <a:rPr lang="it-IT" sz="3600" dirty="0">
                <a:latin typeface="+mj-lt"/>
              </a:rPr>
              <a:t>Synapse può memorizzare i dati</a:t>
            </a:r>
          </a:p>
          <a:p>
            <a:pPr marL="571500" indent="-571500">
              <a:lnSpc>
                <a:spcPct val="90000"/>
              </a:lnSpc>
              <a:spcAft>
                <a:spcPts val="600"/>
              </a:spcAft>
              <a:buFont typeface="Arial" panose="020B0604020202020204" pitchFamily="34" charset="0"/>
              <a:buChar char="•"/>
            </a:pPr>
            <a:r>
              <a:rPr lang="it-IT" sz="3600" dirty="0">
                <a:latin typeface="+mj-lt"/>
              </a:rPr>
              <a:t>Synapse può interrogare dati non relazionali o anche direttamente file </a:t>
            </a:r>
          </a:p>
          <a:p>
            <a:pPr marL="1028700" lvl="1" indent="-571500">
              <a:lnSpc>
                <a:spcPct val="90000"/>
              </a:lnSpc>
              <a:spcAft>
                <a:spcPts val="600"/>
              </a:spcAft>
              <a:buFont typeface="Arial" panose="020B0604020202020204" pitchFamily="34" charset="0"/>
              <a:buChar char="•"/>
            </a:pPr>
            <a:r>
              <a:rPr lang="it-IT" sz="3600" dirty="0">
                <a:latin typeface="+mj-lt"/>
              </a:rPr>
              <a:t>Synapse può interrogare dati non relazionali, o anche file direttamente, usando il semplice vecchio T-SQL per eseguire query sui file CSV, JSON o parquet. </a:t>
            </a:r>
          </a:p>
          <a:p>
            <a:pPr marL="571500" indent="-571500">
              <a:lnSpc>
                <a:spcPct val="90000"/>
              </a:lnSpc>
              <a:spcAft>
                <a:spcPts val="600"/>
              </a:spcAft>
              <a:buFont typeface="Arial" panose="020B0604020202020204" pitchFamily="34" charset="0"/>
              <a:buChar char="•"/>
            </a:pPr>
            <a:r>
              <a:rPr lang="it-IT" sz="3600" dirty="0">
                <a:latin typeface="+mj-lt"/>
              </a:rPr>
              <a:t>Synapse può creare modelli di machine learning</a:t>
            </a:r>
          </a:p>
          <a:p>
            <a:pPr marL="571500" indent="-571500">
              <a:lnSpc>
                <a:spcPct val="90000"/>
              </a:lnSpc>
              <a:spcAft>
                <a:spcPts val="600"/>
              </a:spcAft>
              <a:buFont typeface="Arial" panose="020B0604020202020204" pitchFamily="34" charset="0"/>
              <a:buChar char="•"/>
            </a:pPr>
            <a:r>
              <a:rPr lang="it-IT" sz="3600" dirty="0">
                <a:latin typeface="+mj-lt"/>
              </a:rPr>
              <a:t>Synapse può  essere collegato a Power BI</a:t>
            </a:r>
            <a:endParaRPr lang="en-US" sz="2400" dirty="0">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859342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6920" y="1150756"/>
            <a:ext cx="11653523" cy="5829288"/>
          </a:xfrm>
        </p:spPr>
        <p:txBody>
          <a:bodyPr/>
          <a:lstStyle/>
          <a:p>
            <a:pPr>
              <a:lnSpc>
                <a:spcPct val="100000"/>
              </a:lnSpc>
            </a:pPr>
            <a:r>
              <a:rPr lang="en-US" sz="2800" dirty="0"/>
              <a:t>Explore raw flat file data easily using Azure Synapse Studio.</a:t>
            </a:r>
          </a:p>
          <a:p>
            <a:pPr>
              <a:lnSpc>
                <a:spcPct val="100000"/>
              </a:lnSpc>
            </a:pPr>
            <a:r>
              <a:rPr lang="en-US" sz="2800" dirty="0"/>
              <a:t>Azure Synapse Studio provides a code-free graphical design surface to create Mapping Data Flows that run at scale on Spark. Engineers can also use code in notebooks if they prefer.</a:t>
            </a:r>
          </a:p>
          <a:p>
            <a:pPr>
              <a:lnSpc>
                <a:spcPct val="100000"/>
              </a:lnSpc>
            </a:pPr>
            <a:r>
              <a:rPr lang="en-US" sz="2800" dirty="0"/>
              <a:t>Notebook support open source Apache Spark and the execution of Python, Scala, (and soon) R code.</a:t>
            </a:r>
          </a:p>
          <a:p>
            <a:pPr>
              <a:lnSpc>
                <a:spcPct val="100000"/>
              </a:lnSpc>
            </a:pPr>
            <a:r>
              <a:rPr lang="en-US" sz="2800" dirty="0"/>
              <a:t>Libraries need by notebook are imported to Azure Synapse Spark pools and used within attached notebooks.</a:t>
            </a:r>
          </a:p>
          <a:p>
            <a:pPr>
              <a:lnSpc>
                <a:spcPct val="100000"/>
              </a:lnSpc>
            </a:pPr>
            <a:r>
              <a:rPr lang="en-US" sz="2800" dirty="0"/>
              <a:t>Parquet format recommended for storing transformed data.</a:t>
            </a:r>
          </a:p>
          <a:p>
            <a:endParaRPr lang="en-US" sz="2800" dirty="0"/>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69240" y="289511"/>
            <a:ext cx="11655840" cy="899665"/>
          </a:xfrm>
        </p:spPr>
        <p:txBody>
          <a:bodyPr/>
          <a:lstStyle/>
          <a:p>
            <a:r>
              <a:rPr lang="en-US" dirty="0"/>
              <a:t>Preferred solution - Transform</a:t>
            </a:r>
          </a:p>
        </p:txBody>
      </p:sp>
    </p:spTree>
    <p:extLst>
      <p:ext uri="{BB962C8B-B14F-4D97-AF65-F5344CB8AC3E}">
        <p14:creationId xmlns:p14="http://schemas.microsoft.com/office/powerpoint/2010/main" val="248539012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6920" y="1150756"/>
            <a:ext cx="11653523" cy="7709483"/>
          </a:xfrm>
        </p:spPr>
        <p:txBody>
          <a:bodyPr/>
          <a:lstStyle/>
          <a:p>
            <a:pPr>
              <a:lnSpc>
                <a:spcPct val="100000"/>
              </a:lnSpc>
            </a:pPr>
            <a:r>
              <a:rPr lang="en-US" sz="2800" dirty="0"/>
              <a:t>Clustered Columnstore indexes (CCI) are best for fact tables. </a:t>
            </a:r>
          </a:p>
          <a:p>
            <a:pPr>
              <a:lnSpc>
                <a:spcPct val="100000"/>
              </a:lnSpc>
            </a:pPr>
            <a:r>
              <a:rPr lang="en-US" sz="2800" dirty="0"/>
              <a:t>CCI offer the highest level of data compression and best query performance for tables with over 100 million rows. </a:t>
            </a:r>
          </a:p>
          <a:p>
            <a:pPr>
              <a:lnSpc>
                <a:spcPct val="100000"/>
              </a:lnSpc>
            </a:pPr>
            <a:r>
              <a:rPr lang="en-US" sz="2800" dirty="0"/>
              <a:t>Heap tables are best for small lookup tables and recommended for tables with less than 100 million rows.</a:t>
            </a:r>
          </a:p>
          <a:p>
            <a:pPr>
              <a:lnSpc>
                <a:spcPct val="100000"/>
              </a:lnSpc>
            </a:pPr>
            <a:r>
              <a:rPr lang="en-US" sz="2800" dirty="0"/>
              <a:t>Clustered Indexes may outperform CCI when very few rows need to be retrieved quickly.</a:t>
            </a:r>
          </a:p>
          <a:p>
            <a:pPr lvl="1">
              <a:lnSpc>
                <a:spcPct val="100000"/>
              </a:lnSpc>
            </a:pPr>
            <a:r>
              <a:rPr lang="en-US" sz="2400" dirty="0"/>
              <a:t>Add non-clustered indexes to improve performance for less selective queries. </a:t>
            </a:r>
          </a:p>
          <a:p>
            <a:pPr lvl="1">
              <a:lnSpc>
                <a:spcPct val="100000"/>
              </a:lnSpc>
            </a:pPr>
            <a:r>
              <a:rPr lang="en-US" sz="2400" dirty="0"/>
              <a:t>Each additional index added to a table increases storage space required and processing time during data loads.</a:t>
            </a:r>
          </a:p>
          <a:p>
            <a:pPr>
              <a:lnSpc>
                <a:spcPct val="100000"/>
              </a:lnSpc>
            </a:pPr>
            <a:r>
              <a:rPr lang="en-US" sz="2800" dirty="0"/>
              <a:t>Speed load performance by staging data in heap tables and temporary tables prior to running transformations.</a:t>
            </a:r>
          </a:p>
          <a:p>
            <a:endParaRPr lang="en-US" sz="3968" dirty="0"/>
          </a:p>
          <a:p>
            <a:pPr lvl="1"/>
            <a:r>
              <a:rPr lang="en-US" sz="200" dirty="0"/>
              <a:t>as</a:t>
            </a:r>
          </a:p>
          <a:p>
            <a:endParaRPr lang="en-US" sz="4000" dirty="0"/>
          </a:p>
          <a:p>
            <a:endParaRPr lang="en-US"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69240" y="289511"/>
            <a:ext cx="11655840" cy="899665"/>
          </a:xfrm>
        </p:spPr>
        <p:txBody>
          <a:bodyPr/>
          <a:lstStyle/>
          <a:p>
            <a:r>
              <a:rPr lang="en-US" dirty="0"/>
              <a:t>Preferred solution - Query</a:t>
            </a:r>
          </a:p>
        </p:txBody>
      </p:sp>
    </p:spTree>
    <p:extLst>
      <p:ext uri="{BB962C8B-B14F-4D97-AF65-F5344CB8AC3E}">
        <p14:creationId xmlns:p14="http://schemas.microsoft.com/office/powerpoint/2010/main" val="24936553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6920" y="1150756"/>
            <a:ext cx="11653523" cy="5634491"/>
          </a:xfrm>
        </p:spPr>
        <p:txBody>
          <a:bodyPr/>
          <a:lstStyle/>
          <a:p>
            <a:pPr>
              <a:lnSpc>
                <a:spcPct val="100000"/>
              </a:lnSpc>
            </a:pPr>
            <a:r>
              <a:rPr lang="en-US" sz="2800" dirty="0"/>
              <a:t>Distributed table design recommendations</a:t>
            </a:r>
          </a:p>
          <a:p>
            <a:pPr lvl="1">
              <a:lnSpc>
                <a:spcPct val="100000"/>
              </a:lnSpc>
            </a:pPr>
            <a:r>
              <a:rPr lang="en-US" sz="2800" dirty="0"/>
              <a:t>Hash Distribution: </a:t>
            </a:r>
          </a:p>
          <a:p>
            <a:pPr lvl="2">
              <a:lnSpc>
                <a:spcPct val="100000"/>
              </a:lnSpc>
            </a:pPr>
            <a:r>
              <a:rPr lang="en-US" sz="2408" dirty="0"/>
              <a:t>Small fact tables exceeding several GBs with frequent inserts should use a hash distribution.</a:t>
            </a:r>
          </a:p>
          <a:p>
            <a:pPr lvl="1">
              <a:lnSpc>
                <a:spcPct val="100000"/>
              </a:lnSpc>
            </a:pPr>
            <a:r>
              <a:rPr lang="en-US" sz="2800" dirty="0"/>
              <a:t>Round Robin Distribution: </a:t>
            </a:r>
          </a:p>
          <a:p>
            <a:pPr lvl="2">
              <a:lnSpc>
                <a:spcPct val="100000"/>
              </a:lnSpc>
            </a:pPr>
            <a:r>
              <a:rPr lang="en-US" sz="2408" dirty="0"/>
              <a:t>Potentially useful tables created from raw input. </a:t>
            </a:r>
          </a:p>
          <a:p>
            <a:pPr lvl="2">
              <a:lnSpc>
                <a:spcPct val="100000"/>
              </a:lnSpc>
            </a:pPr>
            <a:r>
              <a:rPr lang="en-US" sz="2408" dirty="0"/>
              <a:t>Temporary staging tables used in data preparation.</a:t>
            </a:r>
          </a:p>
          <a:p>
            <a:pPr lvl="1">
              <a:lnSpc>
                <a:spcPct val="100000"/>
              </a:lnSpc>
            </a:pPr>
            <a:r>
              <a:rPr lang="en-US" sz="2800" dirty="0"/>
              <a:t>Replicated Tables: </a:t>
            </a:r>
          </a:p>
          <a:p>
            <a:pPr lvl="2">
              <a:lnSpc>
                <a:spcPct val="100000"/>
              </a:lnSpc>
            </a:pPr>
            <a:r>
              <a:rPr lang="en-US" sz="2408" dirty="0"/>
              <a:t>Lookup tables that range in size from 100’s MBs to 1.5 GBs should be replicated. Works best when table size is less than 2 GB compressed.</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69240" y="289511"/>
            <a:ext cx="11655840" cy="899665"/>
          </a:xfrm>
        </p:spPr>
        <p:txBody>
          <a:bodyPr/>
          <a:lstStyle/>
          <a:p>
            <a:r>
              <a:rPr lang="en-US" dirty="0"/>
              <a:t>Preferred solution – Query - 2</a:t>
            </a:r>
          </a:p>
        </p:txBody>
      </p:sp>
    </p:spTree>
    <p:extLst>
      <p:ext uri="{BB962C8B-B14F-4D97-AF65-F5344CB8AC3E}">
        <p14:creationId xmlns:p14="http://schemas.microsoft.com/office/powerpoint/2010/main" val="3190370400"/>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6920" y="1150756"/>
            <a:ext cx="11653523" cy="5398401"/>
          </a:xfrm>
        </p:spPr>
        <p:txBody>
          <a:bodyPr/>
          <a:lstStyle/>
          <a:p>
            <a:pPr>
              <a:lnSpc>
                <a:spcPct val="100000"/>
              </a:lnSpc>
            </a:pPr>
            <a:r>
              <a:rPr lang="en-US" sz="2800" dirty="0"/>
              <a:t>Query JSON using Azure Synapse SQL in conjunction with T-SQL OPENJSON, JSON_VALUE, and JSON_Query statements. </a:t>
            </a:r>
          </a:p>
          <a:p>
            <a:pPr>
              <a:lnSpc>
                <a:spcPct val="100000"/>
              </a:lnSpc>
            </a:pPr>
            <a:r>
              <a:rPr lang="en-US" sz="2800" dirty="0"/>
              <a:t>Modify JSON data during UPDATE using the JSON_MODIFY statement.</a:t>
            </a:r>
          </a:p>
          <a:p>
            <a:pPr>
              <a:lnSpc>
                <a:spcPct val="100000"/>
              </a:lnSpc>
            </a:pPr>
            <a:r>
              <a:rPr lang="en-US" sz="2800" dirty="0"/>
              <a:t>Use APPROXIMATE_COUNT_DISTINCT for better count query performance- results within average 2% accuracy of the true count.</a:t>
            </a:r>
          </a:p>
          <a:p>
            <a:pPr>
              <a:lnSpc>
                <a:spcPct val="100000"/>
              </a:lnSpc>
            </a:pPr>
            <a:r>
              <a:rPr lang="en-US" sz="2800" dirty="0"/>
              <a:t>Use result-set caching to improve query performance when the same queries are executed repeatedly against mainly static data. </a:t>
            </a:r>
          </a:p>
          <a:p>
            <a:pPr>
              <a:lnSpc>
                <a:spcPct val="100000"/>
              </a:lnSpc>
            </a:pPr>
            <a:r>
              <a:rPr lang="en-US" sz="2800" dirty="0"/>
              <a:t>Result-set cache is invalidated and refreshed when underlying table data changes or the query code changes</a:t>
            </a:r>
          </a:p>
          <a:p>
            <a:pPr>
              <a:lnSpc>
                <a:spcPct val="100000"/>
              </a:lnSpc>
            </a:pPr>
            <a:r>
              <a:rPr lang="en-US" sz="2800" dirty="0"/>
              <a:t>Result-set cache persists when SQL Pool is paused and resumed.</a:t>
            </a:r>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69240" y="289511"/>
            <a:ext cx="11655840" cy="899665"/>
          </a:xfrm>
        </p:spPr>
        <p:txBody>
          <a:bodyPr/>
          <a:lstStyle/>
          <a:p>
            <a:r>
              <a:rPr lang="en-US" dirty="0"/>
              <a:t>Preferred solution – Query - 3</a:t>
            </a:r>
          </a:p>
        </p:txBody>
      </p:sp>
    </p:spTree>
    <p:extLst>
      <p:ext uri="{BB962C8B-B14F-4D97-AF65-F5344CB8AC3E}">
        <p14:creationId xmlns:p14="http://schemas.microsoft.com/office/powerpoint/2010/main" val="290374665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6920" y="1150756"/>
            <a:ext cx="11653523" cy="4838248"/>
          </a:xfrm>
        </p:spPr>
        <p:txBody>
          <a:bodyPr/>
          <a:lstStyle/>
          <a:p>
            <a:pPr>
              <a:lnSpc>
                <a:spcPct val="100000"/>
              </a:lnSpc>
            </a:pPr>
            <a:r>
              <a:rPr lang="en-US" sz="2800" dirty="0"/>
              <a:t>Azure Synapse Studio provides the ability to create Power BI reports.</a:t>
            </a:r>
          </a:p>
          <a:p>
            <a:pPr>
              <a:lnSpc>
                <a:spcPct val="100000"/>
              </a:lnSpc>
            </a:pPr>
            <a:r>
              <a:rPr lang="en-US" sz="2800" dirty="0"/>
              <a:t>Power BI Desktop can also be used to publish datasets and reports to Azure Synapse Studio.</a:t>
            </a:r>
          </a:p>
          <a:p>
            <a:pPr>
              <a:lnSpc>
                <a:spcPct val="100000"/>
              </a:lnSpc>
            </a:pPr>
            <a:r>
              <a:rPr lang="en-US" sz="2800" dirty="0"/>
              <a:t>Power BI supports the creation of dashboards that query both batch and streaming data in a single view.</a:t>
            </a:r>
          </a:p>
          <a:p>
            <a:pPr>
              <a:lnSpc>
                <a:spcPct val="100000"/>
              </a:lnSpc>
            </a:pPr>
            <a:r>
              <a:rPr lang="en-US" sz="2800" dirty="0"/>
              <a:t>Use Power BI with Azure Synapse SQL serverless to create reports with data residing in Azure Storage that has yet to move into the data warehouse.</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69240" y="289511"/>
            <a:ext cx="11655840" cy="899665"/>
          </a:xfrm>
        </p:spPr>
        <p:txBody>
          <a:bodyPr/>
          <a:lstStyle/>
          <a:p>
            <a:r>
              <a:rPr lang="en-US" dirty="0"/>
              <a:t>Preferred solution – Visualize</a:t>
            </a:r>
          </a:p>
        </p:txBody>
      </p:sp>
    </p:spTree>
    <p:extLst>
      <p:ext uri="{BB962C8B-B14F-4D97-AF65-F5344CB8AC3E}">
        <p14:creationId xmlns:p14="http://schemas.microsoft.com/office/powerpoint/2010/main" val="1608191538"/>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6920" y="1150756"/>
            <a:ext cx="11653523" cy="6389441"/>
          </a:xfrm>
        </p:spPr>
        <p:txBody>
          <a:bodyPr/>
          <a:lstStyle/>
          <a:p>
            <a:pPr>
              <a:lnSpc>
                <a:spcPct val="100000"/>
              </a:lnSpc>
            </a:pPr>
            <a:r>
              <a:rPr lang="en-US" sz="2800" dirty="0"/>
              <a:t>Resource contention can be mitigated by applying Workload Management in Azure Synapse Analytics.</a:t>
            </a:r>
          </a:p>
          <a:p>
            <a:pPr lvl="1">
              <a:lnSpc>
                <a:spcPct val="100000"/>
              </a:lnSpc>
            </a:pPr>
            <a:r>
              <a:rPr lang="en-US" sz="2400" b="1" dirty="0"/>
              <a:t>Workload Classification: </a:t>
            </a:r>
            <a:r>
              <a:rPr lang="en-US" sz="2400" dirty="0">
                <a:latin typeface="Segoe UI Semilight" panose="020B0402040204020203" pitchFamily="34" charset="0"/>
                <a:cs typeface="Segoe UI Semilight" panose="020B0402040204020203" pitchFamily="34" charset="0"/>
              </a:rPr>
              <a:t>Assign a request to a workload group and set importance levels.</a:t>
            </a:r>
          </a:p>
          <a:p>
            <a:pPr lvl="1">
              <a:lnSpc>
                <a:spcPct val="100000"/>
              </a:lnSpc>
            </a:pPr>
            <a:r>
              <a:rPr lang="en-US" sz="2400" b="1" dirty="0"/>
              <a:t>Workload Importance: </a:t>
            </a:r>
            <a:r>
              <a:rPr lang="en-US" sz="2400" dirty="0"/>
              <a:t>Influence the order in which a request gets access to resources.</a:t>
            </a:r>
          </a:p>
          <a:p>
            <a:pPr lvl="1">
              <a:lnSpc>
                <a:spcPct val="100000"/>
              </a:lnSpc>
            </a:pPr>
            <a:r>
              <a:rPr lang="en-US" sz="2400" b="1" dirty="0"/>
              <a:t>Workload Isolation: </a:t>
            </a:r>
            <a:r>
              <a:rPr lang="en-US" sz="2400" dirty="0"/>
              <a:t>Reserve resources for a workload group.</a:t>
            </a:r>
          </a:p>
          <a:p>
            <a:pPr>
              <a:lnSpc>
                <a:spcPct val="100000"/>
              </a:lnSpc>
            </a:pPr>
            <a:r>
              <a:rPr lang="en-US" sz="2800" dirty="0"/>
              <a:t>Use Azure Advisor recommendations to identify suboptimal table distribution, data skew, cache misses, tempdb contention, and suboptimal plan selection.</a:t>
            </a:r>
          </a:p>
          <a:p>
            <a:pPr>
              <a:lnSpc>
                <a:spcPct val="100000"/>
              </a:lnSpc>
            </a:pPr>
            <a:r>
              <a:rPr lang="en-US" sz="2800" dirty="0"/>
              <a:t>Avoid disruptive system downtime due to system upgrades by configuring maintenance windows and notifications in Azure Synapse Analytics.</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69240" y="289511"/>
            <a:ext cx="11655840" cy="899665"/>
          </a:xfrm>
        </p:spPr>
        <p:txBody>
          <a:bodyPr/>
          <a:lstStyle/>
          <a:p>
            <a:r>
              <a:rPr lang="en-US" dirty="0"/>
              <a:t>Preferred solution – Manage</a:t>
            </a:r>
          </a:p>
        </p:txBody>
      </p:sp>
    </p:spTree>
    <p:extLst>
      <p:ext uri="{BB962C8B-B14F-4D97-AF65-F5344CB8AC3E}">
        <p14:creationId xmlns:p14="http://schemas.microsoft.com/office/powerpoint/2010/main" val="410640185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6920" y="1150756"/>
            <a:ext cx="11653523" cy="4881336"/>
          </a:xfrm>
        </p:spPr>
        <p:txBody>
          <a:bodyPr>
            <a:noAutofit/>
          </a:bodyPr>
          <a:lstStyle/>
          <a:p>
            <a:pPr>
              <a:lnSpc>
                <a:spcPct val="100000"/>
              </a:lnSpc>
            </a:pPr>
            <a:r>
              <a:rPr lang="en-US" sz="2800" dirty="0"/>
              <a:t>Azure Synapse Analytics utilizes Azure Active Directory (AAD) as its authentication mechanism.</a:t>
            </a:r>
          </a:p>
          <a:p>
            <a:pPr>
              <a:lnSpc>
                <a:spcPct val="100000"/>
              </a:lnSpc>
            </a:pPr>
            <a:r>
              <a:rPr lang="en-US" sz="2800" dirty="0"/>
              <a:t>Different authorization mechanisms apply depending on datastore:</a:t>
            </a:r>
          </a:p>
          <a:p>
            <a:pPr lvl="1">
              <a:lnSpc>
                <a:spcPct val="100000"/>
              </a:lnSpc>
            </a:pPr>
            <a:r>
              <a:rPr lang="en-US" sz="2400" dirty="0"/>
              <a:t>Azure Data Lake Store Gen2 authorization provides course grained container level (aka file system level) security via built-in roles assigned to AAD security principals. Fine-grained access control is enabled by setting POSIX ACLs at the folder level.</a:t>
            </a:r>
          </a:p>
          <a:p>
            <a:pPr lvl="1">
              <a:lnSpc>
                <a:spcPct val="100000"/>
              </a:lnSpc>
            </a:pPr>
            <a:r>
              <a:rPr lang="en-US" sz="2400" dirty="0"/>
              <a:t>Database permissions (including object level security for tables, views, stored procedures, and functions) are based on AAD group and user security principals. </a:t>
            </a:r>
          </a:p>
          <a:p>
            <a:endParaRPr lang="en-US" sz="2800" dirty="0"/>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69240" y="289511"/>
            <a:ext cx="11655840" cy="899665"/>
          </a:xfrm>
        </p:spPr>
        <p:txBody>
          <a:bodyPr/>
          <a:lstStyle/>
          <a:p>
            <a:r>
              <a:rPr lang="en-US" dirty="0"/>
              <a:t>Preferred solution – Secure</a:t>
            </a:r>
          </a:p>
        </p:txBody>
      </p:sp>
    </p:spTree>
    <p:extLst>
      <p:ext uri="{BB962C8B-B14F-4D97-AF65-F5344CB8AC3E}">
        <p14:creationId xmlns:p14="http://schemas.microsoft.com/office/powerpoint/2010/main" val="405070102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6920" y="1150756"/>
            <a:ext cx="11653523" cy="5964710"/>
          </a:xfrm>
        </p:spPr>
        <p:txBody>
          <a:bodyPr/>
          <a:lstStyle/>
          <a:p>
            <a:pPr>
              <a:lnSpc>
                <a:spcPct val="100000"/>
              </a:lnSpc>
            </a:pPr>
            <a:r>
              <a:rPr lang="en-US" sz="2800" dirty="0"/>
              <a:t>Fine-grained data security can be achieved via:</a:t>
            </a:r>
          </a:p>
          <a:p>
            <a:pPr lvl="1">
              <a:lnSpc>
                <a:spcPct val="100000"/>
              </a:lnSpc>
            </a:pPr>
            <a:r>
              <a:rPr lang="en-US" sz="2000" b="1" dirty="0"/>
              <a:t>Row Level Security </a:t>
            </a:r>
            <a:r>
              <a:rPr lang="en-US" sz="2000" dirty="0"/>
              <a:t>– access restriction logic resides in the database tier. This logic filters out rows the user is not authorized to select, update, or delete in SQL Pool database tables. This approach makes your security system more reliable and robust by reducing the surface area.</a:t>
            </a:r>
          </a:p>
          <a:p>
            <a:pPr lvl="1">
              <a:lnSpc>
                <a:spcPct val="100000"/>
              </a:lnSpc>
            </a:pPr>
            <a:r>
              <a:rPr lang="en-US" sz="2000" b="1" dirty="0"/>
              <a:t>Column Level Security </a:t>
            </a:r>
            <a:r>
              <a:rPr lang="en-US" sz="2000" dirty="0"/>
              <a:t>– controls access to specific columns in SQL Pool database tables based on a user’s group membership or execution context</a:t>
            </a:r>
          </a:p>
          <a:p>
            <a:pPr lvl="1">
              <a:lnSpc>
                <a:spcPct val="100000"/>
              </a:lnSpc>
            </a:pPr>
            <a:r>
              <a:rPr lang="en-US" sz="2000" b="1" dirty="0"/>
              <a:t>Dynamic Data Masking </a:t>
            </a:r>
            <a:r>
              <a:rPr lang="en-US" sz="2000" dirty="0"/>
              <a:t>– obfuscates sensitive data based on a user’s group membership.</a:t>
            </a:r>
          </a:p>
          <a:p>
            <a:pPr>
              <a:lnSpc>
                <a:spcPct val="100000"/>
              </a:lnSpc>
            </a:pPr>
            <a:r>
              <a:rPr lang="en-US" sz="2800" dirty="0"/>
              <a:t>Discover, track, and remediate database vulnerabilities using SQL Vulnerability Assessment (SQL VA).</a:t>
            </a:r>
          </a:p>
          <a:p>
            <a:pPr>
              <a:lnSpc>
                <a:spcPct val="100000"/>
              </a:lnSpc>
            </a:pPr>
            <a:r>
              <a:rPr lang="en-US" sz="2800" dirty="0"/>
              <a:t>SQL VA is automated tool that also gives you the ability to set a security baseline that will customize scan results to suit your environment.</a:t>
            </a:r>
          </a:p>
          <a:p>
            <a:pPr>
              <a:lnSpc>
                <a:spcPct val="100000"/>
              </a:lnSpc>
            </a:pPr>
            <a:r>
              <a:rPr lang="en-US" sz="2800" dirty="0"/>
              <a:t>Detect and respond to database security threats using SQL Threat Detection.</a:t>
            </a:r>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69240" y="289511"/>
            <a:ext cx="11655840" cy="899665"/>
          </a:xfrm>
        </p:spPr>
        <p:txBody>
          <a:bodyPr/>
          <a:lstStyle/>
          <a:p>
            <a:r>
              <a:rPr lang="en-US" dirty="0"/>
              <a:t>Preferred solution – Secure - 2</a:t>
            </a:r>
          </a:p>
        </p:txBody>
      </p:sp>
    </p:spTree>
    <p:extLst>
      <p:ext uri="{BB962C8B-B14F-4D97-AF65-F5344CB8AC3E}">
        <p14:creationId xmlns:p14="http://schemas.microsoft.com/office/powerpoint/2010/main" val="1095220356"/>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1899AE-2979-4E05-AC56-BA44B9D6B2B7}"/>
              </a:ext>
            </a:extLst>
          </p:cNvPr>
          <p:cNvSpPr>
            <a:spLocks noGrp="1"/>
          </p:cNvSpPr>
          <p:nvPr>
            <p:ph type="body" sz="quarter" idx="10"/>
          </p:nvPr>
        </p:nvSpPr>
        <p:spPr>
          <a:xfrm>
            <a:off x="266920" y="1150756"/>
            <a:ext cx="11653523" cy="5139869"/>
          </a:xfrm>
        </p:spPr>
        <p:txBody>
          <a:bodyPr/>
          <a:lstStyle/>
          <a:p>
            <a:pPr>
              <a:lnSpc>
                <a:spcPct val="100000"/>
              </a:lnSpc>
            </a:pPr>
            <a:r>
              <a:rPr lang="en-US" sz="2800" dirty="0"/>
              <a:t>Monitor and discover sensitive data using SQL Data Discovery and Classification. It automatically discovers columns containing potentially sensitive data and provides recommendations for labeling this data via metadata attributes.</a:t>
            </a:r>
          </a:p>
          <a:p>
            <a:pPr>
              <a:lnSpc>
                <a:spcPct val="100000"/>
              </a:lnSpc>
            </a:pPr>
            <a:r>
              <a:rPr lang="en-US" sz="2800" dirty="0"/>
              <a:t>Prevent data exfiltration using Azure Synapse Analytics with managed private endpoints. </a:t>
            </a:r>
          </a:p>
          <a:p>
            <a:pPr>
              <a:lnSpc>
                <a:spcPct val="100000"/>
              </a:lnSpc>
            </a:pPr>
            <a:r>
              <a:rPr lang="en-US" sz="2800" dirty="0"/>
              <a:t>Azure Synapse Analytics workspaces can be deployed in a Virtual Network that exposes managed private endpoints to data sources. All traffic between the Virtual Network and Azure Synapse Analytics traverses only over the Microsoft backbone network.</a:t>
            </a:r>
          </a:p>
          <a:p>
            <a:endParaRPr lang="en-US" sz="2800" dirty="0"/>
          </a:p>
        </p:txBody>
      </p:sp>
      <p:sp>
        <p:nvSpPr>
          <p:cNvPr id="3" name="Title 2">
            <a:extLst>
              <a:ext uri="{FF2B5EF4-FFF2-40B4-BE49-F238E27FC236}">
                <a16:creationId xmlns:a16="http://schemas.microsoft.com/office/drawing/2014/main" id="{0E64472F-6084-46EC-A165-7396C457B8E9}"/>
              </a:ext>
            </a:extLst>
          </p:cNvPr>
          <p:cNvSpPr>
            <a:spLocks noGrp="1"/>
          </p:cNvSpPr>
          <p:nvPr>
            <p:ph type="title"/>
          </p:nvPr>
        </p:nvSpPr>
        <p:spPr>
          <a:xfrm>
            <a:off x="269240" y="289511"/>
            <a:ext cx="11655840" cy="899665"/>
          </a:xfrm>
        </p:spPr>
        <p:txBody>
          <a:bodyPr/>
          <a:lstStyle/>
          <a:p>
            <a:r>
              <a:rPr lang="en-US" dirty="0"/>
              <a:t>Preferred solution – Secure - 3</a:t>
            </a:r>
          </a:p>
        </p:txBody>
      </p:sp>
    </p:spTree>
    <p:extLst>
      <p:ext uri="{BB962C8B-B14F-4D97-AF65-F5344CB8AC3E}">
        <p14:creationId xmlns:p14="http://schemas.microsoft.com/office/powerpoint/2010/main" val="66559444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495932"/>
          </a:xfrm>
        </p:spPr>
        <p:txBody>
          <a:bodyPr>
            <a:normAutofit lnSpcReduction="10000"/>
          </a:bodyPr>
          <a:lstStyle/>
          <a:p>
            <a:pPr>
              <a:lnSpc>
                <a:spcPct val="100000"/>
              </a:lnSpc>
            </a:pPr>
            <a:r>
              <a:rPr lang="en-US" sz="2800" dirty="0">
                <a:solidFill>
                  <a:schemeClr val="tx1"/>
                </a:solidFill>
              </a:rPr>
              <a:t>WWI understands that Azure offers several services with overlapping capabilities.  They do not want to spend the time stitching them together to get to the desired analytics solution.</a:t>
            </a:r>
            <a:br>
              <a:rPr lang="en-US" sz="2800" dirty="0">
                <a:solidFill>
                  <a:schemeClr val="tx1"/>
                </a:solidFill>
              </a:rPr>
            </a:br>
            <a:endParaRPr lang="en-US" sz="2400" dirty="0">
              <a:solidFill>
                <a:schemeClr val="tx1"/>
              </a:solidFill>
            </a:endParaRPr>
          </a:p>
          <a:p>
            <a:pPr marL="336145" lvl="1" indent="0">
              <a:lnSpc>
                <a:spcPct val="100000"/>
              </a:lnSpc>
              <a:buNone/>
            </a:pPr>
            <a:r>
              <a:rPr lang="en-US" sz="2400" dirty="0">
                <a:solidFill>
                  <a:schemeClr val="tx1"/>
                </a:solidFill>
              </a:rPr>
              <a:t>Azure Synapse Analytics was designed to address exactly this situation and enables customers to quickly get to creating business value from their analytics instead of spending time on plumbing infrastructure connecting disparate services</a:t>
            </a:r>
          </a:p>
          <a:p>
            <a:pPr marL="336145" lvl="1" indent="0">
              <a:lnSpc>
                <a:spcPct val="100000"/>
              </a:lnSpc>
              <a:buNone/>
            </a:pPr>
            <a:endParaRPr lang="en-US" sz="2032" dirty="0">
              <a:solidFill>
                <a:schemeClr val="tx1"/>
              </a:solidFill>
            </a:endParaRPr>
          </a:p>
          <a:p>
            <a:pPr>
              <a:lnSpc>
                <a:spcPct val="100000"/>
              </a:lnSpc>
            </a:pPr>
            <a:r>
              <a:rPr lang="en-US" sz="2800" dirty="0">
                <a:solidFill>
                  <a:schemeClr val="tx1"/>
                </a:solidFill>
              </a:rPr>
              <a:t>WWI have seen demos from competing systems that claim to load massive datasets in seconds. Does Azure offer such a solution?</a:t>
            </a:r>
          </a:p>
          <a:p>
            <a:pPr marL="336145" lvl="1" indent="0">
              <a:lnSpc>
                <a:spcPct val="100000"/>
              </a:lnSpc>
              <a:buNone/>
            </a:pPr>
            <a:endParaRPr lang="en-US" sz="2400" dirty="0">
              <a:solidFill>
                <a:schemeClr val="tx1"/>
              </a:solidFill>
            </a:endParaRPr>
          </a:p>
          <a:p>
            <a:pPr marL="336145" lvl="1" indent="0">
              <a:lnSpc>
                <a:spcPct val="100000"/>
              </a:lnSpc>
              <a:buNone/>
            </a:pPr>
            <a:r>
              <a:rPr lang="en-US" sz="2400" dirty="0">
                <a:solidFill>
                  <a:schemeClr val="tx1"/>
                </a:solidFill>
              </a:rPr>
              <a:t>Azure Synapse Analytics is Microsoft's answer to this challenge and is designed for supporting fast loads of massive datasets.</a:t>
            </a:r>
            <a:endParaRPr lang="en-US" sz="2032" dirty="0">
              <a:solidFill>
                <a:schemeClr val="tx1"/>
              </a:solidFill>
            </a:endParaRPr>
          </a:p>
          <a:p>
            <a:endParaRPr lang="en-US" sz="3600" dirty="0">
              <a:solidFill>
                <a:schemeClr val="tx1"/>
              </a:solidFill>
            </a:endParaRPr>
          </a:p>
          <a:p>
            <a:endParaRPr lang="en-US" sz="3600" dirty="0">
              <a:solidFill>
                <a:schemeClr val="tx1"/>
              </a:solidFill>
            </a:endParaRPr>
          </a:p>
        </p:txBody>
      </p:sp>
    </p:spTree>
    <p:extLst>
      <p:ext uri="{BB962C8B-B14F-4D97-AF65-F5344CB8AC3E}">
        <p14:creationId xmlns:p14="http://schemas.microsoft.com/office/powerpoint/2010/main" val="2371438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Azure Synapse Studio</a:t>
            </a:r>
          </a:p>
        </p:txBody>
      </p:sp>
      <p:sp>
        <p:nvSpPr>
          <p:cNvPr id="9" name="TextBox 8">
            <a:extLst>
              <a:ext uri="{FF2B5EF4-FFF2-40B4-BE49-F238E27FC236}">
                <a16:creationId xmlns:a16="http://schemas.microsoft.com/office/drawing/2014/main" id="{0F86F9F9-39B5-4CE6-AF48-9ADAE40EA728}"/>
              </a:ext>
            </a:extLst>
          </p:cNvPr>
          <p:cNvSpPr txBox="1"/>
          <p:nvPr/>
        </p:nvSpPr>
        <p:spPr>
          <a:xfrm>
            <a:off x="375920" y="1189176"/>
            <a:ext cx="11655839" cy="5856988"/>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it-IT" sz="3600" dirty="0">
                <a:latin typeface="+mj-lt"/>
              </a:rPr>
              <a:t>quando viaggiate in una famosa città turistica vuoi visitare tutti i luoghi importanti: musei, visite turistiche, attrazioni locali ... E la maggior parte di queste città offre una "City Card" che vi permette di accedere a tutte le principali attrazioni della città, risparmiando tempo e denaro.</a:t>
            </a:r>
          </a:p>
          <a:p>
            <a:pPr marL="571500" indent="-571500">
              <a:lnSpc>
                <a:spcPct val="90000"/>
              </a:lnSpc>
              <a:spcAft>
                <a:spcPts val="600"/>
              </a:spcAft>
              <a:buFont typeface="Arial" panose="020B0604020202020204" pitchFamily="34" charset="0"/>
              <a:buChar char="•"/>
            </a:pPr>
            <a:r>
              <a:rPr lang="it-IT" sz="3600" dirty="0">
                <a:latin typeface="+mj-lt"/>
              </a:rPr>
              <a:t>Potete pensare ad Azure Synapse Studio come a "quel" tipo di scheda. È uno spazio di lavoro unificato per tutte le diverse attività: dalla preparazione dei dati, al data warehousing, al monitoraggio e alla gestione delle risorse, ecc.</a:t>
            </a:r>
            <a:endParaRPr lang="en-US" sz="3600" dirty="0">
              <a:latin typeface="+mj-lt"/>
            </a:endParaRPr>
          </a:p>
        </p:txBody>
      </p:sp>
    </p:spTree>
    <p:extLst>
      <p:ext uri="{BB962C8B-B14F-4D97-AF65-F5344CB8AC3E}">
        <p14:creationId xmlns:p14="http://schemas.microsoft.com/office/powerpoint/2010/main" val="2722931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- 2</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809500"/>
          </a:xfrm>
        </p:spPr>
        <p:txBody>
          <a:bodyPr>
            <a:normAutofit fontScale="70000" lnSpcReduction="20000"/>
          </a:bodyPr>
          <a:lstStyle/>
          <a:p>
            <a:pPr>
              <a:lnSpc>
                <a:spcPct val="120000"/>
              </a:lnSpc>
            </a:pPr>
            <a:r>
              <a:rPr lang="en-US" sz="3600" dirty="0">
                <a:solidFill>
                  <a:schemeClr val="tx1"/>
                </a:solidFill>
              </a:rPr>
              <a:t>Is it really possible to minimize the number of disparate services they use across ingest, transformation, querying and storage, so that WWI team of data engineers, data scientists and database administrators can master one tool, and can build shared best practices for development, management and monitoring?</a:t>
            </a:r>
          </a:p>
          <a:p>
            <a:pPr marL="336145" lvl="1" indent="0">
              <a:lnSpc>
                <a:spcPct val="120000"/>
              </a:lnSpc>
              <a:buNone/>
            </a:pPr>
            <a:endParaRPr lang="en-US" sz="1400" dirty="0">
              <a:solidFill>
                <a:schemeClr val="tx1"/>
              </a:solidFill>
              <a:latin typeface="+mj-lt"/>
            </a:endParaRPr>
          </a:p>
          <a:p>
            <a:pPr marL="336145" lvl="1" indent="0">
              <a:lnSpc>
                <a:spcPct val="120000"/>
              </a:lnSpc>
              <a:buNone/>
            </a:pPr>
            <a:r>
              <a:rPr lang="en-US" sz="2600" dirty="0">
                <a:solidFill>
                  <a:schemeClr val="tx1"/>
                </a:solidFill>
                <a:latin typeface="+mj-lt"/>
              </a:rPr>
              <a:t>Azure Synapse Analytics provides an integrated environment that does exactly this.</a:t>
            </a:r>
          </a:p>
          <a:p>
            <a:pPr marL="336145" lvl="1" indent="0">
              <a:lnSpc>
                <a:spcPct val="120000"/>
              </a:lnSpc>
              <a:buNone/>
            </a:pPr>
            <a:endParaRPr lang="en-US" sz="2032" dirty="0">
              <a:solidFill>
                <a:schemeClr val="tx1"/>
              </a:solidFill>
              <a:latin typeface="+mj-lt"/>
            </a:endParaRPr>
          </a:p>
          <a:p>
            <a:pPr>
              <a:lnSpc>
                <a:spcPct val="120000"/>
              </a:lnSpc>
            </a:pPr>
            <a:r>
              <a:rPr lang="en-US" sz="3600" dirty="0">
                <a:solidFill>
                  <a:schemeClr val="tx1"/>
                </a:solidFill>
              </a:rPr>
              <a:t>WWI have heard of serverless querying, does Azure offer this? Does it support querying the data at the scale of WWI and what formats does it support? Would this be appropriate for supporting WWI dashboards or reports?</a:t>
            </a:r>
          </a:p>
          <a:p>
            <a:pPr marL="336145" lvl="1" indent="0">
              <a:lnSpc>
                <a:spcPct val="120000"/>
              </a:lnSpc>
              <a:buNone/>
            </a:pPr>
            <a:endParaRPr lang="en-US" sz="1600" dirty="0">
              <a:solidFill>
                <a:schemeClr val="tx1"/>
              </a:solidFill>
              <a:latin typeface="+mj-lt"/>
            </a:endParaRPr>
          </a:p>
          <a:p>
            <a:pPr marL="336145" lvl="1" indent="0">
              <a:lnSpc>
                <a:spcPct val="120000"/>
              </a:lnSpc>
              <a:buNone/>
            </a:pPr>
            <a:r>
              <a:rPr lang="en-US" sz="2600" dirty="0">
                <a:solidFill>
                  <a:schemeClr val="tx1"/>
                </a:solidFill>
                <a:latin typeface="+mj-lt"/>
              </a:rPr>
              <a:t>Azure Synapse Analytics supports serverless querying via Azure Synapse SQL serverless allowing for interactive queries that utilize T-SQL queries over high scale data in Azure storage. It supports data in various formats including Parquet, CSV, and JSON. It would be appropriate for dashboards and reports, as it supports Power BI and can be used refresh dashboard datasets. It is also appropriate for basic data discovery and exploration and supporting "single query ETL" that transforms Azure Storage based data in a massively parallel fashion.</a:t>
            </a:r>
          </a:p>
          <a:p>
            <a:endParaRPr lang="en-US" sz="3600" dirty="0">
              <a:solidFill>
                <a:schemeClr val="tx1"/>
              </a:solidFill>
            </a:endParaRPr>
          </a:p>
          <a:p>
            <a:endParaRPr lang="en-US" sz="3600" dirty="0">
              <a:solidFill>
                <a:schemeClr val="tx1"/>
              </a:solidFill>
            </a:endParaRPr>
          </a:p>
        </p:txBody>
      </p:sp>
    </p:spTree>
    <p:extLst>
      <p:ext uri="{BB962C8B-B14F-4D97-AF65-F5344CB8AC3E}">
        <p14:creationId xmlns:p14="http://schemas.microsoft.com/office/powerpoint/2010/main" val="19530696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- 3</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668824"/>
          </a:xfrm>
        </p:spPr>
        <p:txBody>
          <a:bodyPr>
            <a:normAutofit fontScale="85000" lnSpcReduction="20000"/>
          </a:bodyPr>
          <a:lstStyle/>
          <a:p>
            <a:pPr>
              <a:lnSpc>
                <a:spcPct val="120000"/>
              </a:lnSpc>
            </a:pPr>
            <a:r>
              <a:rPr lang="en-US" sz="3000" dirty="0">
                <a:solidFill>
                  <a:schemeClr val="tx1"/>
                </a:solidFill>
              </a:rPr>
              <a:t>If Azure provides serverless querying, does selecting serverless remove the option of using pre-allocated query resources?</a:t>
            </a:r>
          </a:p>
          <a:p>
            <a:pPr marL="336145" lvl="1" indent="0">
              <a:lnSpc>
                <a:spcPct val="120000"/>
              </a:lnSpc>
              <a:buNone/>
            </a:pPr>
            <a:endParaRPr lang="en-US" sz="1400" dirty="0">
              <a:solidFill>
                <a:schemeClr val="tx1"/>
              </a:solidFill>
              <a:latin typeface="+mj-lt"/>
            </a:endParaRPr>
          </a:p>
          <a:p>
            <a:pPr marL="336145" lvl="1" indent="0">
              <a:lnSpc>
                <a:spcPct val="120000"/>
              </a:lnSpc>
              <a:buNone/>
            </a:pPr>
            <a:r>
              <a:rPr lang="en-US" sz="2400" dirty="0">
                <a:solidFill>
                  <a:schemeClr val="tx1"/>
                </a:solidFill>
                <a:latin typeface="+mj-lt"/>
              </a:rPr>
              <a:t>No. This is a unique differentiator of Azure Synapse Analytics. Within one Azure Synapse Analytics workspace, they can have pre-provisioned Azure Synapse SQL Pools, and also have serverless querying using the Azure Synapse SQL serverless endpoint.</a:t>
            </a:r>
          </a:p>
          <a:p>
            <a:pPr marL="336145" lvl="1" indent="0">
              <a:lnSpc>
                <a:spcPct val="120000"/>
              </a:lnSpc>
              <a:buNone/>
            </a:pPr>
            <a:endParaRPr lang="en-US" sz="2032" dirty="0">
              <a:solidFill>
                <a:schemeClr val="tx1"/>
              </a:solidFill>
              <a:latin typeface="+mj-lt"/>
            </a:endParaRPr>
          </a:p>
          <a:p>
            <a:pPr>
              <a:lnSpc>
                <a:spcPct val="120000"/>
              </a:lnSpc>
            </a:pPr>
            <a:r>
              <a:rPr lang="en-US" sz="3000" dirty="0">
                <a:solidFill>
                  <a:schemeClr val="tx1"/>
                </a:solidFill>
              </a:rPr>
              <a:t>Would data be protected at rest and are there controls over the keys used to encrypt it?</a:t>
            </a:r>
          </a:p>
          <a:p>
            <a:pPr marL="336145" lvl="1" indent="0">
              <a:lnSpc>
                <a:spcPct val="120000"/>
              </a:lnSpc>
              <a:buNone/>
            </a:pPr>
            <a:endParaRPr lang="en-US" sz="1800" dirty="0">
              <a:solidFill>
                <a:schemeClr val="tx1"/>
              </a:solidFill>
              <a:latin typeface="+mj-lt"/>
            </a:endParaRPr>
          </a:p>
          <a:p>
            <a:pPr marL="336145" lvl="1" indent="0">
              <a:lnSpc>
                <a:spcPct val="120000"/>
              </a:lnSpc>
              <a:buNone/>
            </a:pPr>
            <a:r>
              <a:rPr lang="en-US" sz="2400" dirty="0">
                <a:solidFill>
                  <a:schemeClr val="tx1"/>
                </a:solidFill>
                <a:latin typeface="+mj-lt"/>
              </a:rPr>
              <a:t>For data stored in Azure Synapse SQL databases as well as data stored in Azure Storage (including Azure Data Lake Store Gen2), Azure Synapse Analytics supports transparent data encryption (TDE), which means all data is encrypted when written to disk and decrypted when read. When it comes to the keys used for encryption and decryption, TDE provides the option of using service managed keys that are supplied by Microsoft, or user managed keys that are provided by the customer and are stored securely in Azure Key Vault.</a:t>
            </a:r>
            <a:endParaRPr lang="en-US" sz="3600" dirty="0">
              <a:solidFill>
                <a:schemeClr val="tx1"/>
              </a:solidFill>
              <a:latin typeface="+mj-lt"/>
            </a:endParaRPr>
          </a:p>
          <a:p>
            <a:endParaRPr lang="en-US" sz="3600" dirty="0">
              <a:solidFill>
                <a:schemeClr val="tx1"/>
              </a:solidFill>
            </a:endParaRPr>
          </a:p>
        </p:txBody>
      </p:sp>
    </p:spTree>
    <p:extLst>
      <p:ext uri="{BB962C8B-B14F-4D97-AF65-F5344CB8AC3E}">
        <p14:creationId xmlns:p14="http://schemas.microsoft.com/office/powerpoint/2010/main" val="2807529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Preferred objections handling - 4</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a:xfrm>
            <a:off x="269239" y="1189177"/>
            <a:ext cx="11653523" cy="5668824"/>
          </a:xfrm>
        </p:spPr>
        <p:txBody>
          <a:bodyPr>
            <a:normAutofit/>
          </a:bodyPr>
          <a:lstStyle/>
          <a:p>
            <a:pPr>
              <a:lnSpc>
                <a:spcPct val="120000"/>
              </a:lnSpc>
            </a:pPr>
            <a:r>
              <a:rPr lang="en-US" sz="3000" dirty="0">
                <a:solidFill>
                  <a:schemeClr val="tx1"/>
                </a:solidFill>
              </a:rPr>
              <a:t>Azure Databricks and Azure Synapse Analytics seem to have overlapping capabilities, how does one choose between them?</a:t>
            </a:r>
          </a:p>
          <a:p>
            <a:pPr marL="336145" lvl="1" indent="0">
              <a:lnSpc>
                <a:spcPct val="120000"/>
              </a:lnSpc>
              <a:buNone/>
            </a:pPr>
            <a:endParaRPr lang="en-US" sz="1400" dirty="0">
              <a:solidFill>
                <a:schemeClr val="tx1"/>
              </a:solidFill>
              <a:latin typeface="+mj-lt"/>
            </a:endParaRPr>
          </a:p>
          <a:p>
            <a:pPr marL="336145" lvl="1" indent="0">
              <a:lnSpc>
                <a:spcPct val="120000"/>
              </a:lnSpc>
              <a:buNone/>
            </a:pPr>
            <a:r>
              <a:rPr lang="en-US" sz="2400" dirty="0">
                <a:solidFill>
                  <a:schemeClr val="tx1"/>
                </a:solidFill>
                <a:latin typeface="+mj-lt"/>
              </a:rPr>
              <a:t>For customers primarily looking for a Data Warehousing solution, we recommend Azure Synapse Analytics.</a:t>
            </a:r>
          </a:p>
          <a:p>
            <a:pPr marL="336145" lvl="1" indent="0">
              <a:lnSpc>
                <a:spcPct val="120000"/>
              </a:lnSpc>
              <a:buNone/>
            </a:pPr>
            <a:r>
              <a:rPr lang="en-US" sz="2400" dirty="0">
                <a:solidFill>
                  <a:schemeClr val="tx1"/>
                </a:solidFill>
                <a:latin typeface="+mj-lt"/>
              </a:rPr>
              <a:t>For customers primarily looking for a Spark solution and don’t have data warehousing needs, we recommend Azure Databricks. In case of Spark based ML scenarios, we also recommend using Azure Machine Learning from within Azure Databricks for experiment tracking, automated machine learning and MLOPs.</a:t>
            </a:r>
          </a:p>
          <a:p>
            <a:pPr marL="336145" lvl="1" indent="0">
              <a:lnSpc>
                <a:spcPct val="120000"/>
              </a:lnSpc>
              <a:buNone/>
            </a:pPr>
            <a:r>
              <a:rPr lang="en-US" sz="2400" dirty="0">
                <a:solidFill>
                  <a:schemeClr val="tx1"/>
                </a:solidFill>
                <a:latin typeface="+mj-lt"/>
              </a:rPr>
              <a:t>For customers who are heavily investing in Spark and have data warehousing needs, we recommend both Azure Databricks and Azure Synapse.</a:t>
            </a:r>
            <a:endParaRPr lang="en-US" sz="2032" dirty="0">
              <a:solidFill>
                <a:schemeClr val="tx1"/>
              </a:solidFill>
              <a:latin typeface="+mj-lt"/>
            </a:endParaRPr>
          </a:p>
        </p:txBody>
      </p:sp>
    </p:spTree>
    <p:extLst>
      <p:ext uri="{BB962C8B-B14F-4D97-AF65-F5344CB8AC3E}">
        <p14:creationId xmlns:p14="http://schemas.microsoft.com/office/powerpoint/2010/main" val="1693185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900" dirty="0">
                <a:solidFill>
                  <a:schemeClr val="tx1"/>
                </a:solidFill>
                <a:cs typeface="Segoe UI" panose="020B0502040204020203" pitchFamily="34" charset="0"/>
              </a:rPr>
              <a:t>Customer quote</a:t>
            </a:r>
            <a:br>
              <a:rPr lang="en-US" dirty="0">
                <a:solidFill>
                  <a:schemeClr val="tx1"/>
                </a:solidFill>
                <a:latin typeface="Segoe UI" panose="020B0502040204020203" pitchFamily="34" charset="0"/>
              </a:rPr>
            </a:br>
            <a:endParaRPr lang="en-US" sz="3236" dirty="0">
              <a:solidFill>
                <a:schemeClr val="tx1"/>
              </a:solidFill>
              <a:latin typeface="Segoe UI" panose="020B0502040204020203" pitchFamily="34" charset="0"/>
            </a:endParaRPr>
          </a:p>
        </p:txBody>
      </p:sp>
      <p:sp>
        <p:nvSpPr>
          <p:cNvPr id="3" name="Content Placeholder 2"/>
          <p:cNvSpPr>
            <a:spLocks noGrp="1"/>
          </p:cNvSpPr>
          <p:nvPr>
            <p:ph type="body" sz="quarter" idx="10"/>
          </p:nvPr>
        </p:nvSpPr>
        <p:spPr/>
        <p:txBody>
          <a:bodyPr>
            <a:noAutofit/>
          </a:bodyPr>
          <a:lstStyle/>
          <a:p>
            <a:pPr marL="0" indent="0">
              <a:lnSpc>
                <a:spcPct val="100000"/>
              </a:lnSpc>
              <a:spcAft>
                <a:spcPts val="882"/>
              </a:spcAft>
              <a:buNone/>
            </a:pPr>
            <a:r>
              <a:rPr lang="en-US" sz="2800" dirty="0">
                <a:solidFill>
                  <a:schemeClr val="tx1"/>
                </a:solidFill>
              </a:rPr>
              <a:t>“Microsoft really hit the mark with Azure Synapse Analytics- it gave us the integrated, scalable and performant analytics solution that we sought, and has enabled us to deliver impressive improvements to the business across all of our stores.”</a:t>
            </a:r>
          </a:p>
          <a:p>
            <a:pPr marL="0" indent="0">
              <a:lnSpc>
                <a:spcPct val="100000"/>
              </a:lnSpc>
              <a:spcAft>
                <a:spcPts val="882"/>
              </a:spcAft>
              <a:buNone/>
            </a:pPr>
            <a:r>
              <a:rPr lang="en-US" sz="2800" dirty="0">
                <a:solidFill>
                  <a:schemeClr val="tx1"/>
                </a:solidFill>
              </a:rPr>
              <a:t>Peter Guerin, Chief Technical Officer (CTO), World Wide Importers.</a:t>
            </a:r>
          </a:p>
        </p:txBody>
      </p:sp>
      <p:pic>
        <p:nvPicPr>
          <p:cNvPr id="4" name="Picture 3" descr="Logo of Wide World Importers.">
            <a:extLst>
              <a:ext uri="{FF2B5EF4-FFF2-40B4-BE49-F238E27FC236}">
                <a16:creationId xmlns:a16="http://schemas.microsoft.com/office/drawing/2014/main" id="{BF6F37F8-AE35-4EE2-86D3-F8A6C79D797A}"/>
              </a:ext>
            </a:extLst>
          </p:cNvPr>
          <p:cNvPicPr>
            <a:picLocks noChangeAspect="1"/>
          </p:cNvPicPr>
          <p:nvPr/>
        </p:nvPicPr>
        <p:blipFill>
          <a:blip r:embed="rId3"/>
          <a:stretch>
            <a:fillRect/>
          </a:stretch>
        </p:blipFill>
        <p:spPr>
          <a:xfrm>
            <a:off x="4983245" y="4494092"/>
            <a:ext cx="2225509" cy="2212533"/>
          </a:xfrm>
          <a:prstGeom prst="rect">
            <a:avLst/>
          </a:prstGeom>
        </p:spPr>
      </p:pic>
    </p:spTree>
    <p:extLst>
      <p:ext uri="{BB962C8B-B14F-4D97-AF65-F5344CB8AC3E}">
        <p14:creationId xmlns:p14="http://schemas.microsoft.com/office/powerpoint/2010/main" val="2584764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7784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Synapse </a:t>
            </a:r>
            <a:r>
              <a:rPr lang="en-US" sz="4400" dirty="0" err="1">
                <a:solidFill>
                  <a:schemeClr val="tx1"/>
                </a:solidFill>
                <a:latin typeface="Segoe UI Light" panose="020B0502040204020203" pitchFamily="34" charset="0"/>
                <a:cs typeface="Segoe UI Light" panose="020B0502040204020203" pitchFamily="34" charset="0"/>
              </a:rPr>
              <a:t>Workspaice</a:t>
            </a:r>
            <a:endParaRPr lang="en-US" sz="4400" dirty="0">
              <a:solidFill>
                <a:schemeClr val="tx1"/>
              </a:solidFill>
              <a:latin typeface="Segoe UI Light" panose="020B0502040204020203" pitchFamily="34" charset="0"/>
              <a:cs typeface="Segoe UI Light" panose="020B0502040204020203" pitchFamily="34" charset="0"/>
            </a:endParaRPr>
          </a:p>
        </p:txBody>
      </p:sp>
      <p:sp>
        <p:nvSpPr>
          <p:cNvPr id="9" name="TextBox 8">
            <a:extLst>
              <a:ext uri="{FF2B5EF4-FFF2-40B4-BE49-F238E27FC236}">
                <a16:creationId xmlns:a16="http://schemas.microsoft.com/office/drawing/2014/main" id="{0F86F9F9-39B5-4CE6-AF48-9ADAE40EA728}"/>
              </a:ext>
            </a:extLst>
          </p:cNvPr>
          <p:cNvSpPr txBox="1"/>
          <p:nvPr/>
        </p:nvSpPr>
        <p:spPr>
          <a:xfrm>
            <a:off x="375920" y="1189176"/>
            <a:ext cx="11655839" cy="7583615"/>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it-IT" sz="3600" dirty="0">
                <a:latin typeface="+mj-lt"/>
              </a:rPr>
              <a:t>ora, siamo pronti a grattare sotto la superficie ed esaminare i componenti principali dell'area di lavoro Synapse.</a:t>
            </a:r>
          </a:p>
          <a:p>
            <a:pPr marL="571500" indent="-571500">
              <a:lnSpc>
                <a:spcPct val="90000"/>
              </a:lnSpc>
              <a:spcAft>
                <a:spcPts val="600"/>
              </a:spcAft>
              <a:buFont typeface="Arial" panose="020B0604020202020204" pitchFamily="34" charset="0"/>
              <a:buChar char="•"/>
            </a:pPr>
            <a:endParaRPr lang="it-IT" sz="3600" dirty="0">
              <a:latin typeface="+mj-lt"/>
            </a:endParaRPr>
          </a:p>
          <a:p>
            <a:pPr marL="571500" indent="-571500">
              <a:lnSpc>
                <a:spcPct val="90000"/>
              </a:lnSpc>
              <a:spcAft>
                <a:spcPts val="600"/>
              </a:spcAft>
              <a:buFont typeface="Arial" panose="020B0604020202020204" pitchFamily="34" charset="0"/>
              <a:buChar char="•"/>
            </a:pPr>
            <a:r>
              <a:rPr lang="it-IT" sz="3600" dirty="0">
                <a:latin typeface="+mj-lt"/>
              </a:rPr>
              <a:t>La parte più importante sono i motori analitici. Ci sono tre diversi motori all'interno dell'area di lavoro Synapse. Due di questi sono basati su SQL (pool SQL dedicato e pool SQL Serverless), mentre il terzo è basato su Apache Spark (Apache Spark Pool).</a:t>
            </a:r>
          </a:p>
          <a:p>
            <a:pPr marL="571500" indent="-571500">
              <a:lnSpc>
                <a:spcPct val="90000"/>
              </a:lnSpc>
              <a:spcAft>
                <a:spcPts val="600"/>
              </a:spcAft>
              <a:buFont typeface="Arial" panose="020B0604020202020204" pitchFamily="34" charset="0"/>
              <a:buChar char="•"/>
            </a:pPr>
            <a:endParaRPr lang="it-IT" sz="3600" dirty="0">
              <a:latin typeface="+mj-lt"/>
            </a:endParaRPr>
          </a:p>
          <a:p>
            <a:pPr marL="571500" indent="-571500">
              <a:lnSpc>
                <a:spcPct val="90000"/>
              </a:lnSpc>
              <a:spcAft>
                <a:spcPts val="600"/>
              </a:spcAft>
              <a:buFont typeface="Arial" panose="020B0604020202020204" pitchFamily="34" charset="0"/>
              <a:buChar char="•"/>
            </a:pPr>
            <a:r>
              <a:rPr lang="it-IT" sz="3600" dirty="0">
                <a:latin typeface="+mj-lt"/>
              </a:rPr>
              <a:t>Inoltre, due di questi sono forniti (pool SQL dedicato e pool Apache Spark), mentre il terzo (pool SQL Serverless) funziona come una soluzione </a:t>
            </a:r>
            <a:r>
              <a:rPr lang="it-IT" sz="3600" dirty="0" err="1">
                <a:latin typeface="+mj-lt"/>
              </a:rPr>
              <a:t>serverless</a:t>
            </a:r>
            <a:r>
              <a:rPr lang="it-IT" sz="3600" dirty="0">
                <a:latin typeface="+mj-lt"/>
              </a:rPr>
              <a:t>. Nel modo più semplificato, assomiglia a questo:</a:t>
            </a:r>
            <a:endParaRPr lang="en-US" sz="3600" dirty="0">
              <a:latin typeface="+mj-lt"/>
            </a:endParaRPr>
          </a:p>
        </p:txBody>
      </p:sp>
    </p:spTree>
    <p:extLst>
      <p:ext uri="{BB962C8B-B14F-4D97-AF65-F5344CB8AC3E}">
        <p14:creationId xmlns:p14="http://schemas.microsoft.com/office/powerpoint/2010/main" val="3389678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solidFill>
                  <a:schemeClr val="tx1"/>
                </a:solidFill>
                <a:latin typeface="Segoe UI Light" panose="020B0502040204020203" pitchFamily="34" charset="0"/>
                <a:cs typeface="Segoe UI Light" panose="020B0502040204020203" pitchFamily="34" charset="0"/>
              </a:rPr>
              <a:t>Synapse Workspace</a:t>
            </a:r>
          </a:p>
        </p:txBody>
      </p:sp>
      <p:sp>
        <p:nvSpPr>
          <p:cNvPr id="9" name="TextBox 8">
            <a:extLst>
              <a:ext uri="{FF2B5EF4-FFF2-40B4-BE49-F238E27FC236}">
                <a16:creationId xmlns:a16="http://schemas.microsoft.com/office/drawing/2014/main" id="{0F86F9F9-39B5-4CE6-AF48-9ADAE40EA728}"/>
              </a:ext>
            </a:extLst>
          </p:cNvPr>
          <p:cNvSpPr txBox="1"/>
          <p:nvPr/>
        </p:nvSpPr>
        <p:spPr>
          <a:xfrm>
            <a:off x="375920" y="1189176"/>
            <a:ext cx="11655839" cy="3594830"/>
          </a:xfrm>
          <a:prstGeom prst="rect">
            <a:avLst/>
          </a:prstGeom>
          <a:noFill/>
        </p:spPr>
        <p:txBody>
          <a:bodyPr wrap="square" lIns="182880" tIns="146304" rIns="182880" bIns="146304" rtlCol="0">
            <a:spAutoFit/>
          </a:bodyPr>
          <a:lstStyle/>
          <a:p>
            <a:pPr marL="571500" indent="-571500">
              <a:lnSpc>
                <a:spcPct val="90000"/>
              </a:lnSpc>
              <a:spcAft>
                <a:spcPts val="600"/>
              </a:spcAft>
              <a:buFont typeface="Arial" panose="020B0604020202020204" pitchFamily="34" charset="0"/>
              <a:buChar char="•"/>
            </a:pPr>
            <a:r>
              <a:rPr lang="it-IT" sz="3600" dirty="0">
                <a:latin typeface="+mj-lt"/>
              </a:rPr>
              <a:t>La parte più importante sono i motori analitici. Ci sono tre diversi motori all'interno dell'area di lavoro Synapse.</a:t>
            </a:r>
          </a:p>
          <a:p>
            <a:pPr marL="1028700" lvl="1" indent="-571500">
              <a:lnSpc>
                <a:spcPct val="90000"/>
              </a:lnSpc>
              <a:spcAft>
                <a:spcPts val="600"/>
              </a:spcAft>
              <a:buFont typeface="Arial" panose="020B0604020202020204" pitchFamily="34" charset="0"/>
              <a:buChar char="•"/>
            </a:pPr>
            <a:r>
              <a:rPr lang="it-IT" sz="3600" dirty="0">
                <a:solidFill>
                  <a:srgbClr val="FFFF00"/>
                </a:solidFill>
                <a:latin typeface="Segoe UI Light" panose="020B0502040204020203" pitchFamily="34" charset="0"/>
                <a:cs typeface="Segoe UI Light" panose="020B0502040204020203" pitchFamily="34" charset="0"/>
              </a:rPr>
              <a:t>Dedicated SQL pool</a:t>
            </a:r>
          </a:p>
          <a:p>
            <a:pPr marL="1028700" lvl="1" indent="-571500">
              <a:lnSpc>
                <a:spcPct val="90000"/>
              </a:lnSpc>
              <a:spcAft>
                <a:spcPts val="600"/>
              </a:spcAft>
              <a:buFont typeface="Arial" panose="020B0604020202020204" pitchFamily="34" charset="0"/>
              <a:buChar char="•"/>
            </a:pPr>
            <a:r>
              <a:rPr lang="en-US" sz="3600" dirty="0">
                <a:solidFill>
                  <a:srgbClr val="FFFF00"/>
                </a:solidFill>
                <a:latin typeface="Segoe UI Light" panose="020B0502040204020203" pitchFamily="34" charset="0"/>
                <a:cs typeface="Segoe UI Light" panose="020B0502040204020203" pitchFamily="34" charset="0"/>
              </a:rPr>
              <a:t>Servless SQL pool</a:t>
            </a:r>
            <a:r>
              <a:rPr lang="it-IT" sz="3600" dirty="0">
                <a:solidFill>
                  <a:srgbClr val="FFFF00"/>
                </a:solidFill>
                <a:latin typeface="+mj-lt"/>
              </a:rPr>
              <a:t>,</a:t>
            </a:r>
          </a:p>
          <a:p>
            <a:pPr marL="1028700" lvl="1" indent="-571500">
              <a:lnSpc>
                <a:spcPct val="90000"/>
              </a:lnSpc>
              <a:spcAft>
                <a:spcPts val="600"/>
              </a:spcAft>
              <a:buFont typeface="Arial" panose="020B0604020202020204" pitchFamily="34" charset="0"/>
              <a:buChar char="•"/>
            </a:pPr>
            <a:r>
              <a:rPr lang="it-IT" sz="3600" dirty="0">
                <a:latin typeface="+mj-lt"/>
              </a:rPr>
              <a:t>Apache Spark (Apache Spark Pool).</a:t>
            </a:r>
          </a:p>
          <a:p>
            <a:pPr>
              <a:lnSpc>
                <a:spcPct val="90000"/>
              </a:lnSpc>
              <a:spcAft>
                <a:spcPts val="600"/>
              </a:spcAft>
            </a:pPr>
            <a:endParaRPr lang="it-IT" sz="3600" dirty="0">
              <a:latin typeface="+mj-lt"/>
            </a:endParaRPr>
          </a:p>
        </p:txBody>
      </p:sp>
    </p:spTree>
    <p:extLst>
      <p:ext uri="{BB962C8B-B14F-4D97-AF65-F5344CB8AC3E}">
        <p14:creationId xmlns:p14="http://schemas.microsoft.com/office/powerpoint/2010/main" val="872804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2_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2.xml><?xml version="1.0" encoding="utf-8"?>
<a:theme xmlns:a="http://schemas.openxmlformats.org/drawingml/2006/main" name="C+E Readiness Template">
  <a:themeElements>
    <a:clrScheme name="Custom 2">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15DFA3690A15B4081582BBCC6BEAC3E" ma:contentTypeVersion="9" ma:contentTypeDescription="Create a new document." ma:contentTypeScope="" ma:versionID="642da1784587cbe85a7fdbbe4dc36103">
  <xsd:schema xmlns:xsd="http://www.w3.org/2001/XMLSchema" xmlns:xs="http://www.w3.org/2001/XMLSchema" xmlns:p="http://schemas.microsoft.com/office/2006/metadata/properties" xmlns:ns1="http://schemas.microsoft.com/sharepoint/v3" xmlns:ns2="2023ac63-7b75-4916-a9ee-591457758eee" xmlns:ns3="d9c797ad-d7c3-4982-82b7-81352a75e4a5" targetNamespace="http://schemas.microsoft.com/office/2006/metadata/properties" ma:root="true" ma:fieldsID="91198b0246576053cc55dd2c67035a89" ns1:_="" ns2:_="" ns3:_="">
    <xsd:import namespace="http://schemas.microsoft.com/sharepoint/v3"/>
    <xsd:import namespace="2023ac63-7b75-4916-a9ee-591457758eee"/>
    <xsd:import namespace="d9c797ad-d7c3-4982-82b7-81352a75e4a5"/>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023ac63-7b75-4916-a9ee-591457758eee"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internalName="LastSharedByUser" ma:readOnly="true">
      <xsd:simpleType>
        <xsd:restriction base="dms:Note">
          <xsd:maxLength value="255"/>
        </xsd:restriction>
      </xsd:simpleType>
    </xsd:element>
    <xsd:element name="LastSharedByTime" ma:index="11"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d9c797ad-d7c3-4982-82b7-81352a75e4a5"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18501AF-04CF-4482-BAE1-607B49DDC378}">
  <ds:schemaRefs>
    <ds:schemaRef ds:uri="http://schemas.microsoft.com/sharepoint/v3/contenttype/forms"/>
  </ds:schemaRefs>
</ds:datastoreItem>
</file>

<file path=customXml/itemProps2.xml><?xml version="1.0" encoding="utf-8"?>
<ds:datastoreItem xmlns:ds="http://schemas.openxmlformats.org/officeDocument/2006/customXml" ds:itemID="{255F5BEB-6AD6-480A-8556-C80C5EBC1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023ac63-7b75-4916-a9ee-591457758eee"/>
    <ds:schemaRef ds:uri="d9c797ad-d7c3-4982-82b7-81352a75e4a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F7D529-36AB-45DA-B239-2F912F2D1610}">
  <ds:schemaRefs>
    <ds:schemaRef ds:uri="http://schemas.microsoft.com/office/2006/documentManagement/types"/>
    <ds:schemaRef ds:uri="http://schemas.microsoft.com/office/infopath/2007/PartnerControls"/>
    <ds:schemaRef ds:uri="2023ac63-7b75-4916-a9ee-591457758eee"/>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d9c797ad-d7c3-4982-82b7-81352a75e4a5"/>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20120</TotalTime>
  <Words>11127</Words>
  <Application>Microsoft Office PowerPoint</Application>
  <PresentationFormat>Widescreen</PresentationFormat>
  <Paragraphs>697</Paragraphs>
  <Slides>74</Slides>
  <Notes>74</Notes>
  <HiddenSlides>0</HiddenSlides>
  <MMClips>0</MMClips>
  <ScaleCrop>false</ScaleCrop>
  <HeadingPairs>
    <vt:vector size="6" baseType="variant">
      <vt:variant>
        <vt:lpstr>Caratteri utilizzati</vt:lpstr>
      </vt:variant>
      <vt:variant>
        <vt:i4>7</vt:i4>
      </vt:variant>
      <vt:variant>
        <vt:lpstr>Tema</vt:lpstr>
      </vt:variant>
      <vt:variant>
        <vt:i4>2</vt:i4>
      </vt:variant>
      <vt:variant>
        <vt:lpstr>Titoli diapositive</vt:lpstr>
      </vt:variant>
      <vt:variant>
        <vt:i4>74</vt:i4>
      </vt:variant>
    </vt:vector>
  </HeadingPairs>
  <TitlesOfParts>
    <vt:vector size="83" baseType="lpstr">
      <vt:lpstr>Arial</vt:lpstr>
      <vt:lpstr>Calibri</vt:lpstr>
      <vt:lpstr>Consolas</vt:lpstr>
      <vt:lpstr>Segoe UI</vt:lpstr>
      <vt:lpstr>Segoe UI Light</vt:lpstr>
      <vt:lpstr>Segoe UI Semilight</vt:lpstr>
      <vt:lpstr>Wingdings</vt:lpstr>
      <vt:lpstr>2_Server and Cloud 2013</vt:lpstr>
      <vt:lpstr>C+E Readiness Template</vt:lpstr>
      <vt:lpstr>Azure Synapse Analytics end-to-end solution</vt:lpstr>
      <vt:lpstr>Data warehouse tradizionale</vt:lpstr>
      <vt:lpstr>Agenda</vt:lpstr>
      <vt:lpstr>Data warehouse tradizionale</vt:lpstr>
      <vt:lpstr>Azure Synapse Analytics</vt:lpstr>
      <vt:lpstr>Azure Synapse Analytics</vt:lpstr>
      <vt:lpstr>Azure Synapse Studio</vt:lpstr>
      <vt:lpstr>Synapse Workspaice</vt:lpstr>
      <vt:lpstr>Synapse Workspace</vt:lpstr>
      <vt:lpstr>Servless SQL pool</vt:lpstr>
      <vt:lpstr>Servless SQL pool</vt:lpstr>
      <vt:lpstr>Servless SQL pool - Scenari</vt:lpstr>
      <vt:lpstr>Servless SQL pool - Scenari</vt:lpstr>
      <vt:lpstr>Servless SQL pool - OPENROWSET</vt:lpstr>
      <vt:lpstr>Servless SQL pool – Q&amp;A</vt:lpstr>
      <vt:lpstr>Servless SQL pool – Ruoli diversi</vt:lpstr>
      <vt:lpstr>Servless SQL pool – Ruoli diversi</vt:lpstr>
      <vt:lpstr>Demo 1 – Primi passi</vt:lpstr>
      <vt:lpstr>Servless SQL pool – Integrazione con Power BI</vt:lpstr>
      <vt:lpstr>Servless SQL pool – Integrazione con Power BI</vt:lpstr>
      <vt:lpstr>Servless SQL pool – Integrazione con Power BI</vt:lpstr>
      <vt:lpstr>Servless SQL pool – Integrazione con Power BI</vt:lpstr>
      <vt:lpstr>Servless SQL pool – Integrazione con Power BI</vt:lpstr>
      <vt:lpstr>Servless SQL pool – Linked Services</vt:lpstr>
      <vt:lpstr>Demo 2 – Interazione con Power BI</vt:lpstr>
      <vt:lpstr>Costi Dedicate SQL Pool</vt:lpstr>
      <vt:lpstr>Costi Dedicate SQL Pool</vt:lpstr>
      <vt:lpstr>Scenario di utilizzo e costi in diversi casi</vt:lpstr>
      <vt:lpstr>Scenario di utilizzo e costi in diversi casi</vt:lpstr>
      <vt:lpstr>Differenze chiave tra CSV e Parquet:</vt:lpstr>
      <vt:lpstr>Differenze chiave tra CSV e Parquet:</vt:lpstr>
      <vt:lpstr>Controllo dei costi:</vt:lpstr>
      <vt:lpstr>Controllo dei costi:</vt:lpstr>
      <vt:lpstr>Test 1: Importare CSV in Power BI</vt:lpstr>
      <vt:lpstr>Considerazioni</vt:lpstr>
      <vt:lpstr>Dedicated SQL pool non</vt:lpstr>
      <vt:lpstr>Dedicate SQL Pool</vt:lpstr>
      <vt:lpstr>Dedicate SQL Pool</vt:lpstr>
      <vt:lpstr>Dedicate SQL Pool</vt:lpstr>
      <vt:lpstr>Dedicated SQL pool non</vt:lpstr>
      <vt:lpstr>Demo 3 – Utilizzo di Dedicated SQL pool</vt:lpstr>
      <vt:lpstr>Azure Synapse Analytics end-to-end solution</vt:lpstr>
      <vt:lpstr>Step 1: Rivedi il case study del cliente</vt:lpstr>
      <vt:lpstr>Situazione del cliente</vt:lpstr>
      <vt:lpstr>Situazione del cliente - 2</vt:lpstr>
      <vt:lpstr>Situazione del cliente - 3</vt:lpstr>
      <vt:lpstr>Situazione del cliente - 4</vt:lpstr>
      <vt:lpstr>Situazione del cliente - 5</vt:lpstr>
      <vt:lpstr>I bisogni del cliente</vt:lpstr>
      <vt:lpstr>Esigenze del cliente - 2</vt:lpstr>
      <vt:lpstr>Scenari comuni</vt:lpstr>
      <vt:lpstr>Passaggio 2: progettare la soluzione</vt:lpstr>
      <vt:lpstr>Step 3: Present the solution</vt:lpstr>
      <vt:lpstr>Wrap-up</vt:lpstr>
      <vt:lpstr>Preferred target audience </vt:lpstr>
      <vt:lpstr>Preferred solution – Cold Path </vt:lpstr>
      <vt:lpstr>Preferred solution – Hot Path </vt:lpstr>
      <vt:lpstr>Preferred solution – Machine Learning </vt:lpstr>
      <vt:lpstr>Preferred solution – Ingest and Store</vt:lpstr>
      <vt:lpstr>Preferred solution - Transform</vt:lpstr>
      <vt:lpstr>Preferred solution - Query</vt:lpstr>
      <vt:lpstr>Preferred solution – Query - 2</vt:lpstr>
      <vt:lpstr>Preferred solution – Query - 3</vt:lpstr>
      <vt:lpstr>Preferred solution – Visualize</vt:lpstr>
      <vt:lpstr>Preferred solution – Manage</vt:lpstr>
      <vt:lpstr>Preferred solution – Secure</vt:lpstr>
      <vt:lpstr>Preferred solution – Secure - 2</vt:lpstr>
      <vt:lpstr>Preferred solution – Secure - 3</vt:lpstr>
      <vt:lpstr>Preferred objections handling </vt:lpstr>
      <vt:lpstr>Preferred objections handling - 2 </vt:lpstr>
      <vt:lpstr>Preferred objections handling - 3 </vt:lpstr>
      <vt:lpstr>Preferred objections handling - 4 </vt:lpstr>
      <vt:lpstr>Customer quote </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Karen Fishwick (GP Strategies Corporation)</dc:creator>
  <cp:lastModifiedBy>Marco Pozzan (AD)</cp:lastModifiedBy>
  <cp:revision>290</cp:revision>
  <dcterms:created xsi:type="dcterms:W3CDTF">2016-01-21T23:17:09Z</dcterms:created>
  <dcterms:modified xsi:type="dcterms:W3CDTF">2020-12-12T21:39:17Z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0x010100D15DFA3690A15B4081582BBCC6BEAC3E</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Ref">
    <vt:lpwstr>https://api.informationprotection.azure.com/api/72f988bf-86f1-41af-91ab-2d7cd011db47</vt:lpwstr>
  </property>
  <property fmtid="{D5CDD505-2E9C-101B-9397-08002B2CF9AE}" pid="6" name="MSIP_Label_f42aa342-8706-4288-bd11-ebb85995028c_Owner">
    <vt:lpwstr>hopero@microsoft.com</vt:lpwstr>
  </property>
  <property fmtid="{D5CDD505-2E9C-101B-9397-08002B2CF9AE}" pid="7" name="MSIP_Label_f42aa342-8706-4288-bd11-ebb85995028c_SetDate">
    <vt:lpwstr>2017-09-21T13:50:16.8427028-07:00</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